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67"/>
  </p:notesMasterIdLst>
  <p:sldIdLst>
    <p:sldId id="257" r:id="rId2"/>
    <p:sldId id="325" r:id="rId3"/>
    <p:sldId id="258" r:id="rId4"/>
    <p:sldId id="259" r:id="rId5"/>
    <p:sldId id="261" r:id="rId6"/>
    <p:sldId id="262" r:id="rId7"/>
    <p:sldId id="263" r:id="rId8"/>
    <p:sldId id="260" r:id="rId9"/>
    <p:sldId id="264"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326" r:id="rId31"/>
    <p:sldId id="289" r:id="rId32"/>
    <p:sldId id="290" r:id="rId33"/>
    <p:sldId id="291" r:id="rId34"/>
    <p:sldId id="292" r:id="rId35"/>
    <p:sldId id="293" r:id="rId36"/>
    <p:sldId id="294" r:id="rId37"/>
    <p:sldId id="304" r:id="rId38"/>
    <p:sldId id="305" r:id="rId39"/>
    <p:sldId id="295" r:id="rId40"/>
    <p:sldId id="296" r:id="rId41"/>
    <p:sldId id="297" r:id="rId42"/>
    <p:sldId id="298" r:id="rId43"/>
    <p:sldId id="299" r:id="rId44"/>
    <p:sldId id="300" r:id="rId45"/>
    <p:sldId id="301" r:id="rId46"/>
    <p:sldId id="302" r:id="rId47"/>
    <p:sldId id="303" r:id="rId48"/>
    <p:sldId id="307" r:id="rId49"/>
    <p:sldId id="308" r:id="rId50"/>
    <p:sldId id="309" r:id="rId51"/>
    <p:sldId id="310" r:id="rId52"/>
    <p:sldId id="311" r:id="rId53"/>
    <p:sldId id="312" r:id="rId54"/>
    <p:sldId id="313" r:id="rId55"/>
    <p:sldId id="314" r:id="rId56"/>
    <p:sldId id="315" r:id="rId57"/>
    <p:sldId id="318" r:id="rId58"/>
    <p:sldId id="316" r:id="rId59"/>
    <p:sldId id="322" r:id="rId60"/>
    <p:sldId id="323" r:id="rId61"/>
    <p:sldId id="317" r:id="rId62"/>
    <p:sldId id="319" r:id="rId63"/>
    <p:sldId id="320" r:id="rId64"/>
    <p:sldId id="321" r:id="rId65"/>
    <p:sldId id="324"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6" autoAdjust="0"/>
    <p:restoredTop sz="94660"/>
  </p:normalViewPr>
  <p:slideViewPr>
    <p:cSldViewPr snapToGrid="0">
      <p:cViewPr varScale="1">
        <p:scale>
          <a:sx n="82" d="100"/>
          <a:sy n="82" d="100"/>
        </p:scale>
        <p:origin x="9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CB75B-51A6-4938-AC4E-EA52F8F581FD}" type="datetimeFigureOut">
              <a:rPr lang="nl-NL" smtClean="0"/>
              <a:t>18-3-2020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F880F-12AB-4282-9A0F-8CC715DCDCF4}" type="slidenum">
              <a:rPr lang="nl-NL" smtClean="0"/>
              <a:t>‹nr.›</a:t>
            </a:fld>
            <a:endParaRPr lang="nl-NL"/>
          </a:p>
        </p:txBody>
      </p:sp>
    </p:spTree>
    <p:extLst>
      <p:ext uri="{BB962C8B-B14F-4D97-AF65-F5344CB8AC3E}">
        <p14:creationId xmlns:p14="http://schemas.microsoft.com/office/powerpoint/2010/main" val="81224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D407B10-89DA-43CB-9189-4E23893735D7}" type="slidenum">
              <a:rPr lang="en-US"/>
              <a:pPr/>
              <a:t>1</a:t>
            </a:fld>
            <a:endParaRPr lang="en-US"/>
          </a:p>
        </p:txBody>
      </p:sp>
      <p:sp>
        <p:nvSpPr>
          <p:cNvPr id="19457"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lstStyle/>
          <a:p>
            <a:endParaRPr lang="nl-NL"/>
          </a:p>
        </p:txBody>
      </p:sp>
    </p:spTree>
    <p:extLst>
      <p:ext uri="{BB962C8B-B14F-4D97-AF65-F5344CB8AC3E}">
        <p14:creationId xmlns:p14="http://schemas.microsoft.com/office/powerpoint/2010/main" val="870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04173CB9-9214-40EB-A2BC-6A663479DEEA}" type="slidenum">
              <a:rPr lang="en-US"/>
              <a:pPr/>
              <a:t>5</a:t>
            </a:fld>
            <a:endParaRPr lang="en-US"/>
          </a:p>
        </p:txBody>
      </p:sp>
      <p:sp>
        <p:nvSpPr>
          <p:cNvPr id="3276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2770" name="Text Box 2"/>
          <p:cNvSpPr txBox="1">
            <a:spLocks noGrp="1" noChangeArrowheads="1"/>
          </p:cNvSpPr>
          <p:nvPr>
            <p:ph type="body" idx="1"/>
          </p:nvPr>
        </p:nvSpPr>
        <p:spPr bwMode="auto">
          <a:xfrm>
            <a:off x="0" y="0"/>
            <a:ext cx="1588" cy="1588"/>
          </a:xfrm>
          <a:prstGeom prst="rect">
            <a:avLst/>
          </a:prstGeom>
          <a:noFill/>
          <a:ln>
            <a:round/>
            <a:headEnd/>
            <a:tailEnd/>
          </a:ln>
        </p:spPr>
        <p:txBody>
          <a:bodyPr lIns="90000" tIns="45000" rIns="90000" bIns="45000"/>
          <a:lstStyle/>
          <a:p>
            <a:pPr eaLnBrk="1">
              <a:spcBef>
                <a:spcPct val="0"/>
              </a:spcBef>
            </a:pPr>
            <a:endParaRPr lang="en-US" sz="2000" dirty="0">
              <a:latin typeface="Arial" charset="0"/>
              <a:cs typeface="Arial" charset="0"/>
            </a:endParaRPr>
          </a:p>
        </p:txBody>
      </p:sp>
      <p:sp>
        <p:nvSpPr>
          <p:cNvPr id="32771" name="Text Box 3"/>
          <p:cNvSpPr txBox="1">
            <a:spLocks noChangeArrowheads="1"/>
          </p:cNvSpPr>
          <p:nvPr/>
        </p:nvSpPr>
        <p:spPr bwMode="auto">
          <a:xfrm>
            <a:off x="0" y="0"/>
            <a:ext cx="1588" cy="1588"/>
          </a:xfrm>
          <a:prstGeom prst="rect">
            <a:avLst/>
          </a:prstGeom>
          <a:noFill/>
          <a:ln w="9525">
            <a:noFill/>
            <a:round/>
            <a:headEnd/>
            <a:tailEnd/>
          </a:ln>
          <a:effectLst/>
        </p:spPr>
        <p:txBody>
          <a:bodyPr lIns="90000" tIns="45000" rIns="90000" bIns="45000"/>
          <a:lstStyle/>
          <a:p>
            <a:pPr hangingPunct="1">
              <a:lnSpc>
                <a:spcPct val="100000"/>
              </a:lnSpc>
            </a:pPr>
            <a:fld id="{7A0A88F7-A469-4175-B5AD-55B15486C4B6}" type="slidenum">
              <a:rPr lang="en-US">
                <a:solidFill>
                  <a:srgbClr val="000000"/>
                </a:solidFill>
                <a:latin typeface="+mn-lt" charset="0"/>
              </a:rPr>
              <a:pPr hangingPunct="1">
                <a:lnSpc>
                  <a:spcPct val="100000"/>
                </a:lnSpc>
              </a:pPr>
              <a:t>5</a:t>
            </a:fld>
            <a:endParaRPr lang="en-US">
              <a:solidFill>
                <a:srgbClr val="000000"/>
              </a:solidFill>
              <a:latin typeface="+mn-lt" charset="0"/>
            </a:endParaRPr>
          </a:p>
        </p:txBody>
      </p:sp>
    </p:spTree>
    <p:extLst>
      <p:ext uri="{BB962C8B-B14F-4D97-AF65-F5344CB8AC3E}">
        <p14:creationId xmlns:p14="http://schemas.microsoft.com/office/powerpoint/2010/main" val="341725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nl-NL" smtClean="0"/>
              <a:t>Klik om de stijl te bewerken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8389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nl-NL" smtClean="0"/>
              <a:t>Klik om de stijl te bewerken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18C79C5D-2A6F-F04D-97DA-BEF2467B64E4}" type="datetimeFigureOut">
              <a:rPr lang="en-US" smtClean="0"/>
              <a:pPr/>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64044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nl-NL" smtClean="0"/>
              <a:t>Klik om de stijl te bewerken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nl-NL" smtClean="0"/>
              <a:t>Tekststijl van het model bewerken</a:t>
            </a:r>
          </a:p>
        </p:txBody>
      </p:sp>
      <p:sp>
        <p:nvSpPr>
          <p:cNvPr id="4" name="Date Placeholder 3"/>
          <p:cNvSpPr>
            <a:spLocks noGrp="1"/>
          </p:cNvSpPr>
          <p:nvPr>
            <p:ph type="dt" sz="half" idx="10"/>
          </p:nvPr>
        </p:nvSpPr>
        <p:spPr/>
        <p:txBody>
          <a:bodyPr/>
          <a:lstStyle/>
          <a:p>
            <a:fld id="{8DFA1846-DA80-1C48-A609-854EA85C59AD}"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11577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nl-NL" smtClean="0"/>
              <a:t>Klik om de stijl te bewerken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nl-NL" smtClean="0"/>
              <a:t>Tekststijl van het model bewerken</a:t>
            </a:r>
          </a:p>
        </p:txBody>
      </p:sp>
      <p:sp>
        <p:nvSpPr>
          <p:cNvPr id="2" name="Date Placeholder 1"/>
          <p:cNvSpPr>
            <a:spLocks noGrp="1"/>
          </p:cNvSpPr>
          <p:nvPr>
            <p:ph type="dt" sz="half" idx="10"/>
          </p:nvPr>
        </p:nvSpPr>
        <p:spPr/>
        <p:txBody>
          <a:bodyPr/>
          <a:lstStyle/>
          <a:p>
            <a:fld id="{FBF54567-0DE4-3F47-BF90-CB84690072F9}" type="datetimeFigureOut">
              <a:rPr lang="en-US" smtClean="0"/>
              <a:pPr/>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26878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80398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4533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nl-NL" smtClean="0"/>
              <a:t>Klik om de stijl te bewerken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2297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nl-NL" smtClean="0"/>
              <a:t>Klik om de stijl te bewerken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8DFA1846-DA80-1C48-A609-854EA85C59AD}" type="datetimeFigureOut">
              <a:rPr lang="en-US" smtClean="0"/>
              <a:pPr/>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4269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83918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79161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8832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0382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nl-NL" smtClean="0"/>
              <a:t>Klik om de stijl te bewerken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D0DF5E60-9974-AC48-9591-99C2BB44B7CF}" type="datetimeFigureOut">
              <a:rPr lang="en-US" smtClean="0"/>
              <a:pPr/>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0813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nl-NL" smtClean="0"/>
              <a:t>Klik om de stijl te bewerken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3/18/2020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1276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nl-NL" smtClean="0"/>
              <a:t>Klik om de stijl te bewerken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3/18/2020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84475759"/>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144839" y="3679826"/>
            <a:ext cx="3311525" cy="1154113"/>
          </a:xfrm>
          <a:prstGeom prst="rect">
            <a:avLst/>
          </a:prstGeom>
          <a:noFill/>
          <a:ln w="9525">
            <a:noFill/>
            <a:round/>
            <a:headEnd/>
            <a:tailEnd/>
          </a:ln>
          <a:effectLst/>
        </p:spPr>
        <p:txBody>
          <a:bodyPr wrap="none" anchor="ctr"/>
          <a:lstStyle/>
          <a:p>
            <a:endParaRPr lang="nl-NL"/>
          </a:p>
        </p:txBody>
      </p:sp>
      <p:sp>
        <p:nvSpPr>
          <p:cNvPr id="5123" name="Text Box 3"/>
          <p:cNvSpPr txBox="1">
            <a:spLocks noChangeArrowheads="1"/>
          </p:cNvSpPr>
          <p:nvPr/>
        </p:nvSpPr>
        <p:spPr bwMode="auto">
          <a:xfrm>
            <a:off x="3143250" y="4745039"/>
            <a:ext cx="2133600" cy="365125"/>
          </a:xfrm>
          <a:prstGeom prst="rect">
            <a:avLst/>
          </a:prstGeom>
          <a:noFill/>
          <a:ln w="9525">
            <a:noFill/>
            <a:round/>
            <a:headEnd/>
            <a:tailEnd/>
          </a:ln>
          <a:effectLst/>
        </p:spPr>
        <p:txBody>
          <a:bodyPr wrap="none" anchor="ctr"/>
          <a:lstStyle/>
          <a:p>
            <a:endParaRPr lang="nl-NL"/>
          </a:p>
        </p:txBody>
      </p:sp>
      <p:pic>
        <p:nvPicPr>
          <p:cNvPr id="2" name="Afbeelding 1"/>
          <p:cNvPicPr>
            <a:picLocks noChangeAspect="1"/>
          </p:cNvPicPr>
          <p:nvPr/>
        </p:nvPicPr>
        <p:blipFill>
          <a:blip r:embed="rId3"/>
          <a:stretch>
            <a:fillRect/>
          </a:stretch>
        </p:blipFill>
        <p:spPr>
          <a:xfrm>
            <a:off x="3898200" y="2135290"/>
            <a:ext cx="4395597" cy="4243184"/>
          </a:xfrm>
          <a:prstGeom prst="rect">
            <a:avLst/>
          </a:prstGeom>
        </p:spPr>
      </p:pic>
      <p:sp>
        <p:nvSpPr>
          <p:cNvPr id="3" name="Titel 2"/>
          <p:cNvSpPr>
            <a:spLocks noGrp="1"/>
          </p:cNvSpPr>
          <p:nvPr>
            <p:ph type="title"/>
          </p:nvPr>
        </p:nvSpPr>
        <p:spPr/>
        <p:txBody>
          <a:bodyPr/>
          <a:lstStyle/>
          <a:p>
            <a:pPr algn="ctr"/>
            <a:r>
              <a:rPr lang="nl-NL" dirty="0" smtClean="0"/>
              <a:t>wondzorg</a:t>
            </a:r>
            <a:endParaRPr lang="nl-NL" dirty="0"/>
          </a:p>
        </p:txBody>
      </p:sp>
      <p:sp>
        <p:nvSpPr>
          <p:cNvPr id="4" name="Tijdelijke aanduiding voor inhoud 3"/>
          <p:cNvSpPr>
            <a:spLocks noGrp="1"/>
          </p:cNvSpPr>
          <p:nvPr>
            <p:ph idx="1"/>
          </p:nvPr>
        </p:nvSpPr>
        <p:spPr>
          <a:xfrm>
            <a:off x="7968209" y="5949281"/>
            <a:ext cx="3309937" cy="1152525"/>
          </a:xfrm>
        </p:spPr>
        <p:txBody>
          <a:bodyPr/>
          <a:lstStyle/>
          <a:p>
            <a:r>
              <a:rPr lang="nl-NL" dirty="0" smtClean="0"/>
              <a:t>Trudy schellings</a:t>
            </a:r>
            <a:endParaRPr lang="nl-NL" dirty="0"/>
          </a:p>
        </p:txBody>
      </p:sp>
    </p:spTree>
    <p:extLst>
      <p:ext uri="{BB962C8B-B14F-4D97-AF65-F5344CB8AC3E}">
        <p14:creationId xmlns:p14="http://schemas.microsoft.com/office/powerpoint/2010/main" val="2985665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2188" y="874930"/>
            <a:ext cx="6802438" cy="717550"/>
          </a:xfrm>
        </p:spPr>
        <p:txBody>
          <a:bodyPr/>
          <a:lstStyle/>
          <a:p>
            <a:pPr algn="ctr"/>
            <a:r>
              <a:rPr lang="nl-NL" dirty="0" smtClean="0"/>
              <a:t>Oncologische wond, plaveiselcel carcinoom</a:t>
            </a:r>
            <a:endParaRPr lang="nl-NL" dirty="0"/>
          </a:p>
        </p:txBody>
      </p:sp>
      <p:pic>
        <p:nvPicPr>
          <p:cNvPr id="5" name="Tijdelijke aanduiding voor inhoud 4"/>
          <p:cNvPicPr>
            <a:picLocks noGrp="1" noChangeAspect="1"/>
          </p:cNvPicPr>
          <p:nvPr>
            <p:ph idx="1"/>
          </p:nvPr>
        </p:nvPicPr>
        <p:blipFill>
          <a:blip r:embed="rId2"/>
          <a:stretch>
            <a:fillRect/>
          </a:stretch>
        </p:blipFill>
        <p:spPr>
          <a:xfrm>
            <a:off x="2764065" y="2198201"/>
            <a:ext cx="6570561" cy="4372409"/>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28386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43638" y="1221820"/>
            <a:ext cx="6802438" cy="717550"/>
          </a:xfrm>
        </p:spPr>
        <p:txBody>
          <a:bodyPr/>
          <a:lstStyle/>
          <a:p>
            <a:pPr algn="ctr"/>
            <a:r>
              <a:rPr lang="nl-NL" dirty="0" smtClean="0"/>
              <a:t>Chemische wond, door contact met bijtende stoffen</a:t>
            </a:r>
            <a:endParaRPr lang="nl-NL" dirty="0"/>
          </a:p>
        </p:txBody>
      </p:sp>
      <p:pic>
        <p:nvPicPr>
          <p:cNvPr id="5" name="Tijdelijke aanduiding voor inhoud 4"/>
          <p:cNvPicPr>
            <a:picLocks noGrp="1" noChangeAspect="1"/>
          </p:cNvPicPr>
          <p:nvPr>
            <p:ph idx="1"/>
          </p:nvPr>
        </p:nvPicPr>
        <p:blipFill>
          <a:blip r:embed="rId2"/>
          <a:stretch>
            <a:fillRect/>
          </a:stretch>
        </p:blipFill>
        <p:spPr>
          <a:xfrm>
            <a:off x="2368062" y="2085705"/>
            <a:ext cx="6966564" cy="4613414"/>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41242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2963" y="656721"/>
            <a:ext cx="6802438" cy="717550"/>
          </a:xfrm>
        </p:spPr>
        <p:txBody>
          <a:bodyPr/>
          <a:lstStyle/>
          <a:p>
            <a:pPr algn="ctr"/>
            <a:r>
              <a:rPr lang="nl-NL" dirty="0" smtClean="0"/>
              <a:t>Circulatiestoornis wond  </a:t>
            </a:r>
            <a:br>
              <a:rPr lang="nl-NL" dirty="0" smtClean="0"/>
            </a:br>
            <a:r>
              <a:rPr lang="nl-NL" dirty="0" smtClean="0"/>
              <a:t>( ulcus cruris )</a:t>
            </a:r>
            <a:endParaRPr lang="nl-NL" dirty="0"/>
          </a:p>
        </p:txBody>
      </p:sp>
      <p:sp>
        <p:nvSpPr>
          <p:cNvPr id="4" name="Tijdelijke aanduiding voor datum 3"/>
          <p:cNvSpPr>
            <a:spLocks noGrp="1"/>
          </p:cNvSpPr>
          <p:nvPr>
            <p:ph type="dt" idx="10"/>
          </p:nvPr>
        </p:nvSpPr>
        <p:spPr/>
        <p:txBody>
          <a:bodyPr/>
          <a:lstStyle/>
          <a:p>
            <a:r>
              <a:rPr lang="en-US" smtClean="0"/>
              <a:t>10/10/11</a:t>
            </a:r>
            <a:endParaRPr lang="en-US"/>
          </a:p>
        </p:txBody>
      </p:sp>
      <p:pic>
        <p:nvPicPr>
          <p:cNvPr id="7" name="Tijdelijke aanduiding voor inhoud 6"/>
          <p:cNvPicPr>
            <a:picLocks noGrp="1" noChangeAspect="1"/>
          </p:cNvPicPr>
          <p:nvPr>
            <p:ph idx="1"/>
          </p:nvPr>
        </p:nvPicPr>
        <p:blipFill>
          <a:blip r:embed="rId2"/>
          <a:stretch>
            <a:fillRect/>
          </a:stretch>
        </p:blipFill>
        <p:spPr>
          <a:xfrm>
            <a:off x="2808748" y="2110972"/>
            <a:ext cx="6032500" cy="4524375"/>
          </a:xfrm>
          <a:prstGeom prst="rect">
            <a:avLst/>
          </a:prstGeom>
        </p:spPr>
      </p:pic>
    </p:spTree>
    <p:extLst>
      <p:ext uri="{BB962C8B-B14F-4D97-AF65-F5344CB8AC3E}">
        <p14:creationId xmlns:p14="http://schemas.microsoft.com/office/powerpoint/2010/main" val="352125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8492" y="253824"/>
            <a:ext cx="8721969" cy="1446021"/>
          </a:xfrm>
        </p:spPr>
        <p:txBody>
          <a:bodyPr/>
          <a:lstStyle/>
          <a:p>
            <a:r>
              <a:rPr lang="nl-NL" dirty="0" smtClean="0"/>
              <a:t>Thermische wond (brandwond)</a:t>
            </a:r>
            <a:br>
              <a:rPr lang="nl-NL" dirty="0" smtClean="0"/>
            </a:br>
            <a:r>
              <a:rPr lang="nl-NL" dirty="0" smtClean="0"/>
              <a:t>1</a:t>
            </a:r>
            <a:r>
              <a:rPr lang="nl-NL" baseline="30000" dirty="0" smtClean="0"/>
              <a:t>ste</a:t>
            </a:r>
            <a:r>
              <a:rPr lang="nl-NL" dirty="0" smtClean="0"/>
              <a:t> - 2</a:t>
            </a:r>
            <a:r>
              <a:rPr lang="nl-NL" baseline="30000" dirty="0" smtClean="0"/>
              <a:t>de</a:t>
            </a:r>
            <a:r>
              <a:rPr lang="nl-NL" dirty="0" smtClean="0"/>
              <a:t> en 3</a:t>
            </a:r>
            <a:r>
              <a:rPr lang="nl-NL" baseline="30000" dirty="0" smtClean="0"/>
              <a:t>de</a:t>
            </a:r>
            <a:r>
              <a:rPr lang="nl-NL" dirty="0" smtClean="0"/>
              <a:t> graad verbranding</a:t>
            </a:r>
            <a:endParaRPr lang="nl-NL" dirty="0"/>
          </a:p>
        </p:txBody>
      </p:sp>
      <p:pic>
        <p:nvPicPr>
          <p:cNvPr id="5" name="Tijdelijke aanduiding voor inhoud 4"/>
          <p:cNvPicPr>
            <a:picLocks noGrp="1" noChangeAspect="1"/>
          </p:cNvPicPr>
          <p:nvPr>
            <p:ph idx="1"/>
          </p:nvPr>
        </p:nvPicPr>
        <p:blipFill>
          <a:blip r:embed="rId2"/>
          <a:stretch>
            <a:fillRect/>
          </a:stretch>
        </p:blipFill>
        <p:spPr>
          <a:xfrm rot="16200000">
            <a:off x="3047490" y="1521357"/>
            <a:ext cx="4498602" cy="5998136"/>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9757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81024" y="549945"/>
            <a:ext cx="6802438" cy="717550"/>
          </a:xfrm>
        </p:spPr>
        <p:txBody>
          <a:bodyPr/>
          <a:lstStyle/>
          <a:p>
            <a:pPr algn="ctr"/>
            <a:r>
              <a:rPr lang="nl-NL" dirty="0" smtClean="0"/>
              <a:t>Geïnfecteerde wond</a:t>
            </a:r>
            <a:endParaRPr lang="nl-NL" dirty="0"/>
          </a:p>
        </p:txBody>
      </p:sp>
      <p:pic>
        <p:nvPicPr>
          <p:cNvPr id="5" name="Tijdelijke aanduiding voor inhoud 4"/>
          <p:cNvPicPr>
            <a:picLocks noGrp="1" noChangeAspect="1"/>
          </p:cNvPicPr>
          <p:nvPr>
            <p:ph idx="1"/>
          </p:nvPr>
        </p:nvPicPr>
        <p:blipFill>
          <a:blip r:embed="rId2"/>
          <a:stretch>
            <a:fillRect/>
          </a:stretch>
        </p:blipFill>
        <p:spPr>
          <a:xfrm rot="16200000">
            <a:off x="3569655" y="1133061"/>
            <a:ext cx="4585528" cy="6258359"/>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361653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45467" y="1928814"/>
            <a:ext cx="7772400" cy="1470025"/>
          </a:xfrm>
        </p:spPr>
        <p:txBody>
          <a:bodyPr/>
          <a:lstStyle/>
          <a:p>
            <a:pPr marL="342900" indent="-342900" defTabSz="914400">
              <a:lnSpc>
                <a:spcPct val="90000"/>
              </a:lnSpc>
              <a:spcBef>
                <a:spcPts val="1000"/>
              </a:spcBef>
              <a:buFont typeface="Arial" charset="0"/>
              <a:buChar char="•"/>
            </a:pPr>
            <a:r>
              <a:rPr lang="nl-NL" sz="2800" i="1" dirty="0"/>
              <a:t>1. Reactie fase</a:t>
            </a:r>
            <a:br>
              <a:rPr lang="nl-NL" sz="2800" i="1" dirty="0"/>
            </a:br>
            <a:r>
              <a:rPr lang="nl-NL" sz="2800" i="1" dirty="0"/>
              <a:t/>
            </a:r>
            <a:br>
              <a:rPr lang="nl-NL" sz="2800" i="1" dirty="0"/>
            </a:br>
            <a:r>
              <a:rPr lang="nl-NL" sz="2800" i="1" dirty="0"/>
              <a:t>2. Regeneratie fase</a:t>
            </a:r>
            <a:br>
              <a:rPr lang="nl-NL" sz="2800" i="1" dirty="0"/>
            </a:br>
            <a:r>
              <a:rPr lang="nl-NL" sz="2800" i="1" dirty="0"/>
              <a:t/>
            </a:r>
            <a:br>
              <a:rPr lang="nl-NL" sz="2800" i="1" dirty="0"/>
            </a:br>
            <a:r>
              <a:rPr lang="nl-NL" sz="2800" i="1" dirty="0"/>
              <a:t>3. Rijpingsfase</a:t>
            </a:r>
          </a:p>
        </p:txBody>
      </p:sp>
      <p:sp>
        <p:nvSpPr>
          <p:cNvPr id="6" name="Ondertitel 5"/>
          <p:cNvSpPr>
            <a:spLocks noGrp="1"/>
          </p:cNvSpPr>
          <p:nvPr>
            <p:ph type="subTitle" idx="1"/>
          </p:nvPr>
        </p:nvSpPr>
        <p:spPr>
          <a:xfrm>
            <a:off x="7020672" y="5112892"/>
            <a:ext cx="6296744" cy="648072"/>
          </a:xfrm>
        </p:spPr>
        <p:txBody>
          <a:bodyPr/>
          <a:lstStyle/>
          <a:p>
            <a:r>
              <a:rPr lang="nl-NL" sz="2800" b="1" i="1" dirty="0"/>
              <a:t>Fases van de wondgenezing</a:t>
            </a:r>
          </a:p>
        </p:txBody>
      </p:sp>
      <p:sp>
        <p:nvSpPr>
          <p:cNvPr id="4" name="Tijdelijke aanduiding voor datum 3"/>
          <p:cNvSpPr>
            <a:spLocks noGrp="1"/>
          </p:cNvSpPr>
          <p:nvPr>
            <p:ph type="dt" idx="10"/>
          </p:nvPr>
        </p:nvSpPr>
        <p:spPr/>
        <p:txBody>
          <a:bodyPr/>
          <a:lstStyle/>
          <a:p>
            <a:r>
              <a:rPr lang="en-US" smtClean="0"/>
              <a:t>10/10/11</a:t>
            </a:r>
            <a:endParaRPr lang="en-US"/>
          </a:p>
        </p:txBody>
      </p:sp>
      <p:pic>
        <p:nvPicPr>
          <p:cNvPr id="7" name="Afbeelding 6"/>
          <p:cNvPicPr>
            <a:picLocks noChangeAspect="1"/>
          </p:cNvPicPr>
          <p:nvPr/>
        </p:nvPicPr>
        <p:blipFill rotWithShape="1">
          <a:blip r:embed="rId2"/>
          <a:srcRect l="1094" r="1" b="13480"/>
          <a:stretch/>
        </p:blipFill>
        <p:spPr>
          <a:xfrm>
            <a:off x="4664856" y="1238600"/>
            <a:ext cx="6506022" cy="2850455"/>
          </a:xfrm>
          <a:prstGeom prst="rect">
            <a:avLst/>
          </a:prstGeom>
        </p:spPr>
      </p:pic>
    </p:spTree>
    <p:extLst>
      <p:ext uri="{BB962C8B-B14F-4D97-AF65-F5344CB8AC3E}">
        <p14:creationId xmlns:p14="http://schemas.microsoft.com/office/powerpoint/2010/main" val="5843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smtClean="0"/>
              <a:t>Normale wondgenezing</a:t>
            </a:r>
            <a:endParaRPr lang="nl-NL" dirty="0"/>
          </a:p>
        </p:txBody>
      </p:sp>
      <p:pic>
        <p:nvPicPr>
          <p:cNvPr id="5" name="Tijdelijke aanduiding voor inhoud 4"/>
          <p:cNvPicPr>
            <a:picLocks noGrp="1" noChangeAspect="1"/>
          </p:cNvPicPr>
          <p:nvPr>
            <p:ph idx="1"/>
          </p:nvPr>
        </p:nvPicPr>
        <p:blipFill rotWithShape="1">
          <a:blip r:embed="rId2"/>
          <a:srcRect l="1001" b="23993"/>
          <a:stretch/>
        </p:blipFill>
        <p:spPr>
          <a:xfrm>
            <a:off x="310721" y="2752474"/>
            <a:ext cx="10953570" cy="2522910"/>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2169272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45477" y="587117"/>
            <a:ext cx="8739554" cy="4705678"/>
          </a:xfrm>
        </p:spPr>
        <p:txBody>
          <a:bodyPr/>
          <a:lstStyle/>
          <a:p>
            <a:r>
              <a:rPr lang="nl-NL" sz="3200" b="0" dirty="0" smtClean="0"/>
              <a:t>Grootte</a:t>
            </a:r>
            <a:r>
              <a:rPr lang="nl-NL" sz="3200" b="0" dirty="0"/>
              <a:t>, diepte en vorm</a:t>
            </a:r>
            <a:br>
              <a:rPr lang="nl-NL" sz="3200" b="0" dirty="0"/>
            </a:br>
            <a:r>
              <a:rPr lang="nl-NL" sz="3200" b="0" dirty="0" smtClean="0"/>
              <a:t>Geur</a:t>
            </a:r>
            <a:r>
              <a:rPr lang="nl-NL" sz="3200" b="0" dirty="0"/>
              <a:t/>
            </a:r>
            <a:br>
              <a:rPr lang="nl-NL" sz="3200" b="0" dirty="0"/>
            </a:br>
            <a:r>
              <a:rPr lang="nl-NL" sz="3200" b="0" dirty="0" smtClean="0"/>
              <a:t>Kleur</a:t>
            </a:r>
            <a:r>
              <a:rPr lang="nl-NL" sz="3200" b="0" dirty="0"/>
              <a:t/>
            </a:r>
            <a:br>
              <a:rPr lang="nl-NL" sz="3200" b="0" dirty="0"/>
            </a:br>
            <a:r>
              <a:rPr lang="nl-NL" sz="3200" b="0" dirty="0" smtClean="0"/>
              <a:t>Wondranden</a:t>
            </a:r>
            <a:r>
              <a:rPr lang="nl-NL" sz="3200" b="0" dirty="0"/>
              <a:t/>
            </a:r>
            <a:br>
              <a:rPr lang="nl-NL" sz="3200" b="0" dirty="0"/>
            </a:br>
            <a:r>
              <a:rPr lang="nl-NL" sz="3200" b="0" dirty="0" smtClean="0"/>
              <a:t>Wondvocht</a:t>
            </a:r>
            <a:r>
              <a:rPr lang="nl-NL" sz="3200" b="0" dirty="0"/>
              <a:t/>
            </a:r>
            <a:br>
              <a:rPr lang="nl-NL" sz="3200" b="0" dirty="0"/>
            </a:br>
            <a:r>
              <a:rPr lang="nl-NL" sz="3200" b="0" dirty="0" smtClean="0"/>
              <a:t>Pijn</a:t>
            </a:r>
            <a:r>
              <a:rPr lang="nl-NL" sz="3200" b="0" dirty="0"/>
              <a:t/>
            </a:r>
            <a:br>
              <a:rPr lang="nl-NL" sz="3200" b="0" dirty="0"/>
            </a:br>
            <a:r>
              <a:rPr lang="nl-NL" sz="3200" b="0" dirty="0" smtClean="0"/>
              <a:t>Ontstekingsverschijnselen</a:t>
            </a:r>
            <a:r>
              <a:rPr lang="nl-NL" b="0" dirty="0"/>
              <a:t/>
            </a:r>
            <a:br>
              <a:rPr lang="nl-NL" b="0" dirty="0"/>
            </a:br>
            <a:endParaRPr lang="nl-NL" b="0" dirty="0"/>
          </a:p>
        </p:txBody>
      </p:sp>
      <p:sp>
        <p:nvSpPr>
          <p:cNvPr id="6" name="Ondertitel 5"/>
          <p:cNvSpPr>
            <a:spLocks noGrp="1"/>
          </p:cNvSpPr>
          <p:nvPr>
            <p:ph type="subTitle" idx="1"/>
          </p:nvPr>
        </p:nvSpPr>
        <p:spPr>
          <a:xfrm>
            <a:off x="5481509" y="5292795"/>
            <a:ext cx="6984776" cy="864096"/>
          </a:xfrm>
        </p:spPr>
        <p:txBody>
          <a:bodyPr/>
          <a:lstStyle/>
          <a:p>
            <a:r>
              <a:rPr lang="nl-NL" sz="2800" b="1" dirty="0"/>
              <a:t>Observatie van de wond</a:t>
            </a:r>
          </a:p>
        </p:txBody>
      </p:sp>
      <p:pic>
        <p:nvPicPr>
          <p:cNvPr id="7" name="Afbeelding 6"/>
          <p:cNvPicPr>
            <a:picLocks noChangeAspect="1"/>
          </p:cNvPicPr>
          <p:nvPr/>
        </p:nvPicPr>
        <p:blipFill rotWithShape="1">
          <a:blip r:embed="rId2"/>
          <a:srcRect r="28507" b="7018"/>
          <a:stretch/>
        </p:blipFill>
        <p:spPr>
          <a:xfrm>
            <a:off x="7467630" y="151641"/>
            <a:ext cx="3434802" cy="4467252"/>
          </a:xfrm>
          <a:prstGeom prst="rect">
            <a:avLst/>
          </a:prstGeom>
        </p:spPr>
      </p:pic>
    </p:spTree>
    <p:extLst>
      <p:ext uri="{BB962C8B-B14F-4D97-AF65-F5344CB8AC3E}">
        <p14:creationId xmlns:p14="http://schemas.microsoft.com/office/powerpoint/2010/main" val="3295439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28955" y="4072248"/>
            <a:ext cx="4510662" cy="1989809"/>
          </a:xfrm>
        </p:spPr>
        <p:txBody>
          <a:bodyPr/>
          <a:lstStyle/>
          <a:p>
            <a:r>
              <a:rPr lang="nl-NL" sz="2800" i="1" dirty="0"/>
              <a:t/>
            </a:r>
            <a:br>
              <a:rPr lang="nl-NL" sz="2800" i="1" dirty="0"/>
            </a:br>
            <a:r>
              <a:rPr lang="nl-NL" sz="2800" i="1" dirty="0"/>
              <a:t/>
            </a:r>
            <a:br>
              <a:rPr lang="nl-NL" sz="2800" i="1" dirty="0"/>
            </a:br>
            <a:r>
              <a:rPr lang="nl-NL" sz="2800" i="1" dirty="0"/>
              <a:t/>
            </a:r>
            <a:br>
              <a:rPr lang="nl-NL" sz="2800" i="1" dirty="0"/>
            </a:br>
            <a:r>
              <a:rPr lang="nl-NL" sz="2800" i="1" dirty="0"/>
              <a:t/>
            </a:r>
            <a:br>
              <a:rPr lang="nl-NL" sz="2800" i="1" dirty="0"/>
            </a:br>
            <a:r>
              <a:rPr lang="nl-NL" sz="2800" i="1" dirty="0"/>
              <a:t/>
            </a:r>
            <a:br>
              <a:rPr lang="nl-NL" sz="2800" i="1" dirty="0"/>
            </a:br>
            <a:r>
              <a:rPr lang="nl-NL" sz="2800" i="1" dirty="0"/>
              <a:t/>
            </a:r>
            <a:br>
              <a:rPr lang="nl-NL" sz="2800" i="1" dirty="0"/>
            </a:br>
            <a:r>
              <a:rPr lang="nl-NL" sz="2400" b="0" dirty="0"/>
              <a:t>E</a:t>
            </a:r>
            <a:r>
              <a:rPr lang="nl-NL" sz="2400" b="0" dirty="0" smtClean="0"/>
              <a:t>envoudigste </a:t>
            </a:r>
            <a:r>
              <a:rPr lang="nl-NL" sz="2400" b="0" dirty="0"/>
              <a:t>vorm. </a:t>
            </a:r>
            <a:r>
              <a:rPr lang="nl-NL" sz="2400" b="0" dirty="0" smtClean="0"/>
              <a:t/>
            </a:r>
            <a:br>
              <a:rPr lang="nl-NL" sz="2400" b="0" dirty="0" smtClean="0"/>
            </a:br>
            <a:r>
              <a:rPr lang="nl-NL" sz="2400" b="0" dirty="0" smtClean="0"/>
              <a:t>Genezing </a:t>
            </a:r>
            <a:r>
              <a:rPr lang="nl-NL" sz="2400" b="0" dirty="0"/>
              <a:t>verloopt </a:t>
            </a:r>
            <a:r>
              <a:rPr lang="nl-NL" sz="2400" b="0" i="1" dirty="0"/>
              <a:t>zonder</a:t>
            </a:r>
            <a:r>
              <a:rPr lang="nl-NL" sz="2400" b="0" dirty="0"/>
              <a:t> problemen. </a:t>
            </a:r>
            <a:br>
              <a:rPr lang="nl-NL" sz="2400" b="0" dirty="0"/>
            </a:br>
            <a:r>
              <a:rPr lang="nl-NL" sz="2400" b="0" dirty="0" smtClean="0"/>
              <a:t>Wondranden </a:t>
            </a:r>
            <a:r>
              <a:rPr lang="nl-NL" sz="2400" b="0" dirty="0"/>
              <a:t>liggen </a:t>
            </a:r>
            <a:r>
              <a:rPr lang="nl-NL" sz="2400" b="0" i="1" dirty="0"/>
              <a:t>tegen elkaar </a:t>
            </a:r>
            <a:r>
              <a:rPr lang="nl-NL" sz="2400" b="0" i="1" dirty="0" smtClean="0"/>
              <a:t>aan.</a:t>
            </a:r>
            <a:r>
              <a:rPr lang="nl-NL" sz="2400" b="0" dirty="0"/>
              <a:t/>
            </a:r>
            <a:br>
              <a:rPr lang="nl-NL" sz="2400" b="0" dirty="0"/>
            </a:br>
            <a:r>
              <a:rPr lang="nl-NL" sz="2400" b="0" dirty="0"/>
              <a:t>W</a:t>
            </a:r>
            <a:r>
              <a:rPr lang="nl-NL" sz="2400" b="0" dirty="0" smtClean="0"/>
              <a:t>ond </a:t>
            </a:r>
            <a:r>
              <a:rPr lang="nl-NL" sz="2400" b="0" dirty="0"/>
              <a:t>is </a:t>
            </a:r>
            <a:r>
              <a:rPr lang="nl-NL" sz="2400" b="0" i="1" dirty="0"/>
              <a:t>schoon</a:t>
            </a:r>
            <a:r>
              <a:rPr lang="nl-NL" sz="2400" b="0" dirty="0"/>
              <a:t>, niet </a:t>
            </a:r>
            <a:r>
              <a:rPr lang="nl-NL" sz="2400" b="0" dirty="0" smtClean="0"/>
              <a:t>ontstoken.</a:t>
            </a:r>
            <a:br>
              <a:rPr lang="nl-NL" sz="2400" b="0" dirty="0" smtClean="0"/>
            </a:br>
            <a:r>
              <a:rPr lang="nl-NL" sz="2400" b="0" dirty="0" smtClean="0"/>
              <a:t>Wondranden </a:t>
            </a:r>
            <a:r>
              <a:rPr lang="nl-NL" sz="2400" b="0" dirty="0"/>
              <a:t>groeien tegelijk met het onderhuidse weefsel aan elkaar </a:t>
            </a:r>
            <a:r>
              <a:rPr lang="nl-NL" sz="2400" b="0" dirty="0" smtClean="0"/>
              <a:t>vast.</a:t>
            </a:r>
            <a:endParaRPr lang="nl-NL" sz="2400" b="0" i="1" dirty="0"/>
          </a:p>
        </p:txBody>
      </p:sp>
      <p:sp>
        <p:nvSpPr>
          <p:cNvPr id="4" name="Tijdelijke aanduiding voor datum 3"/>
          <p:cNvSpPr>
            <a:spLocks noGrp="1"/>
          </p:cNvSpPr>
          <p:nvPr>
            <p:ph type="dt" sz="half" idx="10"/>
          </p:nvPr>
        </p:nvSpPr>
        <p:spPr/>
        <p:txBody>
          <a:bodyPr/>
          <a:lstStyle/>
          <a:p>
            <a:r>
              <a:rPr lang="en-US" smtClean="0"/>
              <a:t>10/10/11</a:t>
            </a:r>
            <a:endParaRPr lang="en-US"/>
          </a:p>
        </p:txBody>
      </p:sp>
      <p:pic>
        <p:nvPicPr>
          <p:cNvPr id="7" name="Afbeelding 6"/>
          <p:cNvPicPr>
            <a:picLocks noChangeAspect="1"/>
          </p:cNvPicPr>
          <p:nvPr/>
        </p:nvPicPr>
        <p:blipFill rotWithShape="1">
          <a:blip r:embed="rId2"/>
          <a:srcRect l="1869" t="10862" b="15866"/>
          <a:stretch/>
        </p:blipFill>
        <p:spPr>
          <a:xfrm>
            <a:off x="4768571" y="2704096"/>
            <a:ext cx="7316834" cy="2736304"/>
          </a:xfrm>
          <a:prstGeom prst="rect">
            <a:avLst/>
          </a:prstGeom>
        </p:spPr>
      </p:pic>
      <p:sp>
        <p:nvSpPr>
          <p:cNvPr id="2" name="Tekstvak 1"/>
          <p:cNvSpPr txBox="1"/>
          <p:nvPr/>
        </p:nvSpPr>
        <p:spPr>
          <a:xfrm>
            <a:off x="422824" y="664855"/>
            <a:ext cx="5320687" cy="861774"/>
          </a:xfrm>
          <a:prstGeom prst="rect">
            <a:avLst/>
          </a:prstGeom>
          <a:noFill/>
        </p:spPr>
        <p:txBody>
          <a:bodyPr wrap="none" rtlCol="0">
            <a:spAutoFit/>
          </a:bodyPr>
          <a:lstStyle/>
          <a:p>
            <a:r>
              <a:rPr lang="nl-NL" sz="3200" b="1" i="1" dirty="0"/>
              <a:t>1. Primaire wondgenezing</a:t>
            </a:r>
            <a:r>
              <a:rPr lang="nl-NL" i="1" dirty="0"/>
              <a:t/>
            </a:r>
            <a:br>
              <a:rPr lang="nl-NL" i="1" dirty="0"/>
            </a:br>
            <a:endParaRPr lang="nl-NL" dirty="0"/>
          </a:p>
        </p:txBody>
      </p:sp>
    </p:spTree>
    <p:extLst>
      <p:ext uri="{BB962C8B-B14F-4D97-AF65-F5344CB8AC3E}">
        <p14:creationId xmlns:p14="http://schemas.microsoft.com/office/powerpoint/2010/main" val="3592584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27892" y="510817"/>
            <a:ext cx="7772400" cy="5688631"/>
          </a:xfrm>
        </p:spPr>
        <p:txBody>
          <a:bodyPr/>
          <a:lstStyle/>
          <a:p>
            <a:r>
              <a:rPr lang="nl-NL" sz="2800" i="1" dirty="0"/>
              <a:t>2. Secundaire wondgenezing</a:t>
            </a:r>
          </a:p>
        </p:txBody>
      </p:sp>
      <p:pic>
        <p:nvPicPr>
          <p:cNvPr id="7" name="Afbeelding 6"/>
          <p:cNvPicPr>
            <a:picLocks noChangeAspect="1"/>
          </p:cNvPicPr>
          <p:nvPr/>
        </p:nvPicPr>
        <p:blipFill rotWithShape="1">
          <a:blip r:embed="rId2"/>
          <a:srcRect l="3439" t="10837" b="15656"/>
          <a:stretch/>
        </p:blipFill>
        <p:spPr>
          <a:xfrm>
            <a:off x="158962" y="2168860"/>
            <a:ext cx="6421362" cy="2448272"/>
          </a:xfrm>
          <a:prstGeom prst="rect">
            <a:avLst/>
          </a:prstGeom>
        </p:spPr>
      </p:pic>
      <p:sp>
        <p:nvSpPr>
          <p:cNvPr id="8" name="Rechthoek 7"/>
          <p:cNvSpPr/>
          <p:nvPr/>
        </p:nvSpPr>
        <p:spPr>
          <a:xfrm>
            <a:off x="6746258" y="349388"/>
            <a:ext cx="5363680" cy="4524315"/>
          </a:xfrm>
          <a:prstGeom prst="rect">
            <a:avLst/>
          </a:prstGeom>
        </p:spPr>
        <p:txBody>
          <a:bodyPr wrap="square">
            <a:spAutoFit/>
          </a:bodyPr>
          <a:lstStyle/>
          <a:p>
            <a:r>
              <a:rPr lang="nl-NL" sz="2400" dirty="0"/>
              <a:t>W</a:t>
            </a:r>
            <a:r>
              <a:rPr lang="nl-NL" sz="2400" dirty="0" smtClean="0"/>
              <a:t>ondgenezing </a:t>
            </a:r>
            <a:r>
              <a:rPr lang="nl-NL" sz="2400" dirty="0"/>
              <a:t>verloopt </a:t>
            </a:r>
            <a:r>
              <a:rPr lang="nl-NL" sz="2400" i="1" dirty="0"/>
              <a:t>gecompliceerd</a:t>
            </a:r>
            <a:r>
              <a:rPr lang="nl-NL" sz="2400" dirty="0"/>
              <a:t>. </a:t>
            </a:r>
            <a:endParaRPr lang="nl-NL" sz="2400" dirty="0" smtClean="0"/>
          </a:p>
          <a:p>
            <a:r>
              <a:rPr lang="nl-NL" sz="2400" dirty="0" smtClean="0"/>
              <a:t>Wondranden </a:t>
            </a:r>
            <a:r>
              <a:rPr lang="nl-NL" sz="2400" dirty="0"/>
              <a:t>liggen </a:t>
            </a:r>
            <a:r>
              <a:rPr lang="nl-NL" sz="2400" i="1" dirty="0"/>
              <a:t>niet</a:t>
            </a:r>
            <a:r>
              <a:rPr lang="nl-NL" sz="2400" dirty="0"/>
              <a:t> </a:t>
            </a:r>
            <a:r>
              <a:rPr lang="nl-NL" sz="2400" i="1" dirty="0"/>
              <a:t>tegen elkaar </a:t>
            </a:r>
            <a:r>
              <a:rPr lang="nl-NL" sz="2400" dirty="0"/>
              <a:t>en er zijn </a:t>
            </a:r>
            <a:r>
              <a:rPr lang="nl-NL" sz="2400" i="1" dirty="0"/>
              <a:t>geen randen </a:t>
            </a:r>
            <a:r>
              <a:rPr lang="nl-NL" sz="2400" dirty="0"/>
              <a:t>beschikbaar om naar elkaar toe te brengen en te hechten. </a:t>
            </a:r>
          </a:p>
          <a:p>
            <a:r>
              <a:rPr lang="nl-NL" sz="2400" dirty="0"/>
              <a:t>W</a:t>
            </a:r>
            <a:r>
              <a:rPr lang="nl-NL" sz="2400" dirty="0" smtClean="0"/>
              <a:t>eefseldefect </a:t>
            </a:r>
            <a:r>
              <a:rPr lang="nl-NL" sz="2400" dirty="0"/>
              <a:t>moet hersteld worden door </a:t>
            </a:r>
            <a:r>
              <a:rPr lang="nl-NL" sz="2400" i="1" dirty="0"/>
              <a:t>groei van onder uit de wond</a:t>
            </a:r>
            <a:r>
              <a:rPr lang="nl-NL" sz="2400" dirty="0"/>
              <a:t>. </a:t>
            </a:r>
          </a:p>
          <a:p>
            <a:r>
              <a:rPr lang="nl-NL" sz="2400" dirty="0"/>
              <a:t>De vorming van dit granulatieweefsel kost meer tijd. </a:t>
            </a:r>
            <a:endParaRPr lang="nl-NL" sz="2400" dirty="0" smtClean="0"/>
          </a:p>
          <a:p>
            <a:r>
              <a:rPr lang="nl-NL" sz="2400" dirty="0" smtClean="0"/>
              <a:t>Er </a:t>
            </a:r>
            <a:r>
              <a:rPr lang="nl-NL" sz="2400" dirty="0"/>
              <a:t>is </a:t>
            </a:r>
            <a:r>
              <a:rPr lang="nl-NL" sz="2400" i="1" dirty="0"/>
              <a:t>grotere</a:t>
            </a:r>
            <a:r>
              <a:rPr lang="nl-NL" sz="2400" dirty="0"/>
              <a:t> kans op ontsteking.</a:t>
            </a:r>
          </a:p>
        </p:txBody>
      </p:sp>
    </p:spTree>
    <p:extLst>
      <p:ext uri="{BB962C8B-B14F-4D97-AF65-F5344CB8AC3E}">
        <p14:creationId xmlns:p14="http://schemas.microsoft.com/office/powerpoint/2010/main" val="166517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smtClean="0"/>
              <a:t>Wondzorg deel 1</a:t>
            </a:r>
            <a:endParaRPr lang="nl-NL" dirty="0"/>
          </a:p>
        </p:txBody>
      </p:sp>
    </p:spTree>
    <p:extLst>
      <p:ext uri="{BB962C8B-B14F-4D97-AF65-F5344CB8AC3E}">
        <p14:creationId xmlns:p14="http://schemas.microsoft.com/office/powerpoint/2010/main" val="964669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524000" y="0"/>
            <a:ext cx="9144000" cy="6858000"/>
          </a:xfrm>
          <a:prstGeom prst="rect">
            <a:avLst/>
          </a:prstGeom>
        </p:spPr>
      </p:pic>
      <p:sp>
        <p:nvSpPr>
          <p:cNvPr id="4" name="Tijdelijke aanduiding voor datum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364827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Opdracht</a:t>
            </a:r>
            <a:endParaRPr lang="nl-NL" dirty="0"/>
          </a:p>
        </p:txBody>
      </p:sp>
      <p:sp>
        <p:nvSpPr>
          <p:cNvPr id="3" name="Tijdelijke aanduiding voor inhoud 2"/>
          <p:cNvSpPr>
            <a:spLocks noGrp="1"/>
          </p:cNvSpPr>
          <p:nvPr>
            <p:ph idx="1"/>
          </p:nvPr>
        </p:nvSpPr>
        <p:spPr>
          <a:xfrm>
            <a:off x="818712" y="2222287"/>
            <a:ext cx="10845750" cy="3955775"/>
          </a:xfrm>
        </p:spPr>
        <p:txBody>
          <a:bodyPr>
            <a:normAutofit/>
          </a:bodyPr>
          <a:lstStyle/>
          <a:p>
            <a:r>
              <a:rPr lang="nl-NL" sz="2800" dirty="0" smtClean="0"/>
              <a:t>Ga in duo’s </a:t>
            </a:r>
            <a:r>
              <a:rPr lang="nl-NL" sz="2800" dirty="0"/>
              <a:t> </a:t>
            </a:r>
            <a:r>
              <a:rPr lang="nl-NL" sz="2800" dirty="0" smtClean="0"/>
              <a:t>opzoeken wat het WCS classificatie model inhoudt.</a:t>
            </a:r>
          </a:p>
          <a:p>
            <a:r>
              <a:rPr lang="nl-NL" sz="2800" dirty="0" smtClean="0"/>
              <a:t>Beschrijf per groep de kernmerken en welke doel je behandeling / verzorging heeft.</a:t>
            </a:r>
          </a:p>
          <a:p>
            <a:endParaRPr lang="nl-NL" sz="2800" dirty="0"/>
          </a:p>
        </p:txBody>
      </p:sp>
      <p:pic>
        <p:nvPicPr>
          <p:cNvPr id="4" name="Afbeelding 3"/>
          <p:cNvPicPr>
            <a:picLocks noChangeAspect="1"/>
          </p:cNvPicPr>
          <p:nvPr/>
        </p:nvPicPr>
        <p:blipFill>
          <a:blip r:embed="rId2"/>
          <a:stretch>
            <a:fillRect/>
          </a:stretch>
        </p:blipFill>
        <p:spPr>
          <a:xfrm>
            <a:off x="8181995" y="447188"/>
            <a:ext cx="3200003" cy="1905118"/>
          </a:xfrm>
          <a:prstGeom prst="rect">
            <a:avLst/>
          </a:prstGeom>
        </p:spPr>
      </p:pic>
    </p:spTree>
    <p:extLst>
      <p:ext uri="{BB962C8B-B14F-4D97-AF65-F5344CB8AC3E}">
        <p14:creationId xmlns:p14="http://schemas.microsoft.com/office/powerpoint/2010/main" val="610777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524000" y="0"/>
            <a:ext cx="9144000" cy="6858000"/>
          </a:xfrm>
          <a:prstGeom prst="rect">
            <a:avLst/>
          </a:prstGeom>
        </p:spPr>
      </p:pic>
      <p:sp>
        <p:nvSpPr>
          <p:cNvPr id="4" name="Tijdelijke aanduiding voor datum 3"/>
          <p:cNvSpPr>
            <a:spLocks noGrp="1"/>
          </p:cNvSpPr>
          <p:nvPr>
            <p:ph type="dt" sz="half" idx="10"/>
          </p:nvPr>
        </p:nvSpPr>
        <p:spPr/>
        <p:txBody>
          <a:bodyPr/>
          <a:lstStyle/>
          <a:p>
            <a:r>
              <a:rPr lang="en-US" smtClean="0"/>
              <a:t>10/10/11</a:t>
            </a:r>
            <a:endParaRPr lang="en-US"/>
          </a:p>
        </p:txBody>
      </p:sp>
    </p:spTree>
    <p:extLst>
      <p:ext uri="{BB962C8B-B14F-4D97-AF65-F5344CB8AC3E}">
        <p14:creationId xmlns:p14="http://schemas.microsoft.com/office/powerpoint/2010/main" val="1114012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239506" y="3219561"/>
            <a:ext cx="9537540" cy="1470025"/>
          </a:xfrm>
        </p:spPr>
        <p:txBody>
          <a:bodyPr/>
          <a:lstStyle/>
          <a:p>
            <a:r>
              <a:rPr lang="nl-NL" sz="2000" b="1" u="sng" dirty="0">
                <a:solidFill>
                  <a:schemeClr val="tx2"/>
                </a:solidFill>
                <a:ea typeface="Hiragino Kaku Gothic Std W8" charset="-128"/>
                <a:cs typeface="Hiragino Kaku Gothic Std W8" charset="-128"/>
              </a:rPr>
              <a:t/>
            </a:r>
            <a:br>
              <a:rPr lang="nl-NL" sz="2000" b="1" u="sng" dirty="0">
                <a:solidFill>
                  <a:schemeClr val="tx2"/>
                </a:solidFill>
                <a:ea typeface="Hiragino Kaku Gothic Std W8" charset="-128"/>
                <a:cs typeface="Hiragino Kaku Gothic Std W8" charset="-128"/>
              </a:rPr>
            </a:br>
            <a:r>
              <a:rPr lang="nl-NL" sz="2800" dirty="0" smtClean="0">
                <a:solidFill>
                  <a:schemeClr val="tx1"/>
                </a:solidFill>
                <a:ea typeface="Hiragino Kaku Gothic Pro W6" charset="-128"/>
                <a:cs typeface="Hiragino Kaku Gothic Pro W6" charset="-128"/>
              </a:rPr>
              <a:t>Wondoppervlak : </a:t>
            </a:r>
            <a:r>
              <a:rPr lang="nl-NL" sz="2800" b="0" dirty="0" smtClean="0">
                <a:solidFill>
                  <a:schemeClr val="tx1"/>
                </a:solidFill>
                <a:ea typeface="Hiragino Kaku Gothic Pro W6" charset="-128"/>
                <a:cs typeface="Hiragino Kaku Gothic Pro W6" charset="-128"/>
              </a:rPr>
              <a:t>schoon </a:t>
            </a:r>
            <a:r>
              <a:rPr lang="nl-NL" sz="2800" b="0" dirty="0">
                <a:solidFill>
                  <a:schemeClr val="tx1"/>
                </a:solidFill>
                <a:ea typeface="Hiragino Kaku Gothic Pro W6" charset="-128"/>
                <a:cs typeface="Hiragino Kaku Gothic Pro W6" charset="-128"/>
              </a:rPr>
              <a:t>+ goed </a:t>
            </a:r>
            <a:r>
              <a:rPr lang="nl-NL" sz="2800" b="0" dirty="0" smtClean="0">
                <a:solidFill>
                  <a:schemeClr val="tx1"/>
                </a:solidFill>
                <a:ea typeface="Hiragino Kaku Gothic Pro W6" charset="-128"/>
                <a:cs typeface="Hiragino Kaku Gothic Pro W6" charset="-128"/>
              </a:rPr>
              <a:t>doorbloed.</a:t>
            </a:r>
            <a:r>
              <a:rPr lang="nl-NL" sz="2800" dirty="0">
                <a:solidFill>
                  <a:schemeClr val="tx1"/>
                </a:solidFill>
                <a:ea typeface="Hiragino Kaku Gothic Pro W6" charset="-128"/>
                <a:cs typeface="Hiragino Kaku Gothic Pro W6" charset="-128"/>
              </a:rPr>
              <a:t/>
            </a:r>
            <a:br>
              <a:rPr lang="nl-NL" sz="2800" dirty="0">
                <a:solidFill>
                  <a:schemeClr val="tx1"/>
                </a:solidFill>
                <a:ea typeface="Hiragino Kaku Gothic Pro W6" charset="-128"/>
                <a:cs typeface="Hiragino Kaku Gothic Pro W6" charset="-128"/>
              </a:rPr>
            </a:br>
            <a:r>
              <a:rPr lang="nl-NL" sz="2800" dirty="0" smtClean="0">
                <a:solidFill>
                  <a:schemeClr val="tx1"/>
                </a:solidFill>
                <a:ea typeface="Hiragino Kaku Gothic Pro W6" charset="-128"/>
                <a:cs typeface="Hiragino Kaku Gothic Pro W6" charset="-128"/>
              </a:rPr>
              <a:t>Wondbed : </a:t>
            </a:r>
            <a:r>
              <a:rPr lang="nl-NL" sz="2800" b="0" dirty="0" smtClean="0">
                <a:solidFill>
                  <a:schemeClr val="tx1"/>
                </a:solidFill>
                <a:ea typeface="Hiragino Kaku Gothic Pro W6" charset="-128"/>
                <a:cs typeface="Hiragino Kaku Gothic Pro W6" charset="-128"/>
              </a:rPr>
              <a:t>herstellende </a:t>
            </a:r>
            <a:r>
              <a:rPr lang="nl-NL" sz="2800" b="0" dirty="0">
                <a:solidFill>
                  <a:schemeClr val="tx1"/>
                </a:solidFill>
                <a:ea typeface="Hiragino Kaku Gothic Pro W6" charset="-128"/>
                <a:cs typeface="Hiragino Kaku Gothic Pro W6" charset="-128"/>
              </a:rPr>
              <a:t>, korrelig = </a:t>
            </a:r>
            <a:r>
              <a:rPr lang="nl-NL" sz="2800" b="0" dirty="0" smtClean="0">
                <a:solidFill>
                  <a:schemeClr val="tx1"/>
                </a:solidFill>
                <a:ea typeface="Hiragino Kaku Gothic Pro W6" charset="-128"/>
                <a:cs typeface="Hiragino Kaku Gothic Pro W6" charset="-128"/>
              </a:rPr>
              <a:t>granulatieweefsel.</a:t>
            </a:r>
            <a:r>
              <a:rPr lang="nl-NL" sz="2800" dirty="0" smtClean="0">
                <a:solidFill>
                  <a:schemeClr val="tx1"/>
                </a:solidFill>
                <a:ea typeface="Hiragino Kaku Gothic Pro W6" charset="-128"/>
                <a:cs typeface="Hiragino Kaku Gothic Pro W6" charset="-128"/>
              </a:rPr>
              <a:t/>
            </a:r>
            <a:br>
              <a:rPr lang="nl-NL" sz="2800" dirty="0" smtClean="0">
                <a:solidFill>
                  <a:schemeClr val="tx1"/>
                </a:solidFill>
                <a:ea typeface="Hiragino Kaku Gothic Pro W6" charset="-128"/>
                <a:cs typeface="Hiragino Kaku Gothic Pro W6" charset="-128"/>
              </a:rPr>
            </a:br>
            <a:r>
              <a:rPr lang="nl-NL" sz="2800" dirty="0">
                <a:solidFill>
                  <a:schemeClr val="tx1"/>
                </a:solidFill>
                <a:ea typeface="Hiragino Kaku Gothic Pro W6" charset="-128"/>
                <a:cs typeface="Hiragino Kaku Gothic Pro W6" charset="-128"/>
              </a:rPr>
              <a:t/>
            </a:r>
            <a:br>
              <a:rPr lang="nl-NL" sz="2800" dirty="0">
                <a:solidFill>
                  <a:schemeClr val="tx1"/>
                </a:solidFill>
                <a:ea typeface="Hiragino Kaku Gothic Pro W6" charset="-128"/>
                <a:cs typeface="Hiragino Kaku Gothic Pro W6" charset="-128"/>
              </a:rPr>
            </a:br>
            <a:r>
              <a:rPr lang="nl-NL" sz="2800" dirty="0">
                <a:solidFill>
                  <a:schemeClr val="tx1"/>
                </a:solidFill>
                <a:ea typeface="Hiragino Kaku Gothic Pro W6" charset="-128"/>
                <a:cs typeface="Hiragino Kaku Gothic Pro W6" charset="-128"/>
              </a:rPr>
              <a:t>→ </a:t>
            </a:r>
            <a:r>
              <a:rPr lang="nl-NL" sz="2400" b="1" dirty="0">
                <a:solidFill>
                  <a:schemeClr val="tx1"/>
                </a:solidFill>
                <a:ea typeface="Hiragino Kaku Gothic Pro W6" charset="-128"/>
                <a:cs typeface="Hiragino Kaku Gothic Pro W6" charset="-128"/>
              </a:rPr>
              <a:t>Accent</a:t>
            </a:r>
            <a:r>
              <a:rPr lang="nl-NL" sz="2800" b="1" dirty="0">
                <a:solidFill>
                  <a:schemeClr val="tx1"/>
                </a:solidFill>
                <a:ea typeface="Hiragino Kaku Gothic Pro W6" charset="-128"/>
                <a:cs typeface="Hiragino Kaku Gothic Pro W6" charset="-128"/>
              </a:rPr>
              <a:t> </a:t>
            </a:r>
            <a:r>
              <a:rPr lang="nl-NL" sz="2800" b="1" dirty="0" smtClean="0">
                <a:solidFill>
                  <a:schemeClr val="tx1"/>
                </a:solidFill>
                <a:ea typeface="Hiragino Kaku Gothic Pro W6" charset="-128"/>
                <a:cs typeface="Hiragino Kaku Gothic Pro W6" charset="-128"/>
              </a:rPr>
              <a:t>verzorging : </a:t>
            </a:r>
            <a:r>
              <a:rPr lang="nl-NL" sz="2800" b="0" dirty="0" smtClean="0">
                <a:solidFill>
                  <a:schemeClr val="tx1"/>
                </a:solidFill>
                <a:ea typeface="Hiragino Kaku Gothic Pro W6" charset="-128"/>
                <a:cs typeface="Hiragino Kaku Gothic Pro W6" charset="-128"/>
              </a:rPr>
              <a:t>bescherming </a:t>
            </a:r>
            <a:r>
              <a:rPr lang="nl-NL" sz="2800" b="0" dirty="0">
                <a:solidFill>
                  <a:schemeClr val="tx1"/>
                </a:solidFill>
                <a:ea typeface="Hiragino Kaku Gothic Pro W6" charset="-128"/>
                <a:cs typeface="Hiragino Kaku Gothic Pro W6" charset="-128"/>
              </a:rPr>
              <a:t>van het nieuwe </a:t>
            </a:r>
            <a:r>
              <a:rPr lang="nl-NL" sz="2800" b="0" dirty="0" smtClean="0">
                <a:solidFill>
                  <a:schemeClr val="tx1"/>
                </a:solidFill>
                <a:ea typeface="Hiragino Kaku Gothic Pro W6" charset="-128"/>
                <a:cs typeface="Hiragino Kaku Gothic Pro W6" charset="-128"/>
              </a:rPr>
              <a:t>weefsel en uitdroging voorkomen van het wondbed.</a:t>
            </a:r>
            <a:r>
              <a:rPr lang="nl-NL" sz="2800" b="0" dirty="0">
                <a:solidFill>
                  <a:schemeClr val="tx1"/>
                </a:solidFill>
                <a:ea typeface="Hiragino Kaku Gothic Pro W6" charset="-128"/>
                <a:cs typeface="Hiragino Kaku Gothic Pro W6" charset="-128"/>
              </a:rPr>
              <a:t/>
            </a:r>
            <a:br>
              <a:rPr lang="nl-NL" sz="2800" b="0" dirty="0">
                <a:solidFill>
                  <a:schemeClr val="tx1"/>
                </a:solidFill>
                <a:ea typeface="Hiragino Kaku Gothic Pro W6" charset="-128"/>
                <a:cs typeface="Hiragino Kaku Gothic Pro W6" charset="-128"/>
              </a:rPr>
            </a:br>
            <a:r>
              <a:rPr lang="nl-NL" dirty="0">
                <a:solidFill>
                  <a:schemeClr val="tx2"/>
                </a:solidFill>
                <a:ea typeface="Hiragino Kaku Gothic Pro W6" charset="-128"/>
                <a:cs typeface="Hiragino Kaku Gothic Pro W6" charset="-128"/>
              </a:rPr>
              <a:t/>
            </a:r>
            <a:br>
              <a:rPr lang="nl-NL" dirty="0">
                <a:solidFill>
                  <a:schemeClr val="tx2"/>
                </a:solidFill>
                <a:ea typeface="Hiragino Kaku Gothic Pro W6" charset="-128"/>
                <a:cs typeface="Hiragino Kaku Gothic Pro W6" charset="-128"/>
              </a:rPr>
            </a:br>
            <a:endParaRPr lang="nl-NL" dirty="0"/>
          </a:p>
        </p:txBody>
      </p:sp>
      <p:sp>
        <p:nvSpPr>
          <p:cNvPr id="4" name="Tijdelijke aanduiding voor datum 3"/>
          <p:cNvSpPr>
            <a:spLocks noGrp="1"/>
          </p:cNvSpPr>
          <p:nvPr>
            <p:ph type="dt" idx="10"/>
          </p:nvPr>
        </p:nvSpPr>
        <p:spPr/>
        <p:txBody>
          <a:bodyPr/>
          <a:lstStyle/>
          <a:p>
            <a:r>
              <a:rPr lang="en-US" dirty="0" smtClean="0"/>
              <a:t>10/10/11</a:t>
            </a:r>
            <a:endParaRPr lang="en-US" dirty="0"/>
          </a:p>
        </p:txBody>
      </p:sp>
      <p:pic>
        <p:nvPicPr>
          <p:cNvPr id="2" name="Afbeelding 1"/>
          <p:cNvPicPr>
            <a:picLocks noChangeAspect="1"/>
          </p:cNvPicPr>
          <p:nvPr/>
        </p:nvPicPr>
        <p:blipFill rotWithShape="1">
          <a:blip r:embed="rId2"/>
          <a:srcRect l="15483" t="9966" r="9615" b="9646"/>
          <a:stretch/>
        </p:blipFill>
        <p:spPr>
          <a:xfrm>
            <a:off x="6787662" y="3180673"/>
            <a:ext cx="4161474" cy="3356029"/>
          </a:xfrm>
          <a:prstGeom prst="rect">
            <a:avLst/>
          </a:prstGeom>
        </p:spPr>
      </p:pic>
      <p:sp>
        <p:nvSpPr>
          <p:cNvPr id="5" name="Ondertitel 4"/>
          <p:cNvSpPr>
            <a:spLocks noGrp="1"/>
          </p:cNvSpPr>
          <p:nvPr>
            <p:ph type="subTitle" idx="1"/>
          </p:nvPr>
        </p:nvSpPr>
        <p:spPr/>
        <p:txBody>
          <a:bodyPr>
            <a:noAutofit/>
          </a:bodyPr>
          <a:lstStyle/>
          <a:p>
            <a:r>
              <a:rPr lang="nl-NL" sz="4400" b="1" u="sng" dirty="0" smtClean="0">
                <a:solidFill>
                  <a:srgbClr val="FF0000"/>
                </a:solidFill>
                <a:ea typeface="Hiragino Kaku Gothic Std W8" charset="-128"/>
                <a:cs typeface="Hiragino Kaku Gothic Std W8" charset="-128"/>
              </a:rPr>
              <a:t>Rode </a:t>
            </a:r>
            <a:r>
              <a:rPr lang="nl-NL" sz="4400" b="1" u="sng" dirty="0">
                <a:solidFill>
                  <a:srgbClr val="FF0000"/>
                </a:solidFill>
                <a:ea typeface="Hiragino Kaku Gothic Std W8" charset="-128"/>
                <a:cs typeface="Hiragino Kaku Gothic Std W8" charset="-128"/>
              </a:rPr>
              <a:t>fase:</a:t>
            </a:r>
            <a:endParaRPr lang="nl-NL" sz="4400" dirty="0"/>
          </a:p>
        </p:txBody>
      </p:sp>
    </p:spTree>
    <p:extLst>
      <p:ext uri="{BB962C8B-B14F-4D97-AF65-F5344CB8AC3E}">
        <p14:creationId xmlns:p14="http://schemas.microsoft.com/office/powerpoint/2010/main" val="217588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000" y="920347"/>
            <a:ext cx="10571998" cy="970450"/>
          </a:xfrm>
        </p:spPr>
        <p:txBody>
          <a:bodyPr/>
          <a:lstStyle/>
          <a:p>
            <a:r>
              <a:rPr lang="nl-NL" u="sng" dirty="0">
                <a:solidFill>
                  <a:srgbClr val="FFFF00"/>
                </a:solidFill>
                <a:ea typeface="Hiragino Kaku Gothic Std W8" charset="-128"/>
                <a:cs typeface="Hiragino Kaku Gothic Std W8" charset="-128"/>
              </a:rPr>
              <a:t>Gele fase</a:t>
            </a:r>
            <a:br>
              <a:rPr lang="nl-NL" u="sng" dirty="0">
                <a:solidFill>
                  <a:srgbClr val="FFFF00"/>
                </a:solidFill>
                <a:ea typeface="Hiragino Kaku Gothic Std W8" charset="-128"/>
                <a:cs typeface="Hiragino Kaku Gothic Std W8" charset="-128"/>
              </a:rPr>
            </a:br>
            <a:endParaRPr lang="nl-NL" dirty="0"/>
          </a:p>
        </p:txBody>
      </p:sp>
      <p:sp>
        <p:nvSpPr>
          <p:cNvPr id="3" name="Tijdelijke aanduiding voor inhoud 2"/>
          <p:cNvSpPr>
            <a:spLocks noGrp="1"/>
          </p:cNvSpPr>
          <p:nvPr>
            <p:ph idx="1"/>
          </p:nvPr>
        </p:nvSpPr>
        <p:spPr>
          <a:xfrm>
            <a:off x="259016" y="2861247"/>
            <a:ext cx="8505701" cy="4320480"/>
          </a:xfrm>
        </p:spPr>
        <p:txBody>
          <a:bodyPr/>
          <a:lstStyle/>
          <a:p>
            <a:pPr marL="0" indent="0">
              <a:buNone/>
            </a:pPr>
            <a:r>
              <a:rPr lang="nl-NL" sz="2400" b="1" dirty="0" smtClean="0">
                <a:solidFill>
                  <a:schemeClr val="tx2"/>
                </a:solidFill>
                <a:ea typeface="Hiragino Kaku Gothic Pro W6" charset="-128"/>
                <a:cs typeface="Hiragino Kaku Gothic Pro W6" charset="-128"/>
              </a:rPr>
              <a:t>Wondoppervlak</a:t>
            </a:r>
            <a:r>
              <a:rPr lang="nl-NL" sz="2400" dirty="0" smtClean="0">
                <a:solidFill>
                  <a:schemeClr val="tx2"/>
                </a:solidFill>
                <a:ea typeface="Hiragino Kaku Gothic Pro W6" charset="-128"/>
                <a:cs typeface="Hiragino Kaku Gothic Pro W6" charset="-128"/>
              </a:rPr>
              <a:t>  : </a:t>
            </a:r>
            <a:r>
              <a:rPr lang="nl-NL" sz="2400" dirty="0" err="1">
                <a:solidFill>
                  <a:schemeClr val="tx2"/>
                </a:solidFill>
                <a:ea typeface="Hiragino Kaku Gothic Pro W6" charset="-128"/>
                <a:cs typeface="Hiragino Kaku Gothic Pro W6" charset="-128"/>
              </a:rPr>
              <a:t>F</a:t>
            </a:r>
            <a:r>
              <a:rPr lang="nl-NL" sz="2400" dirty="0" err="1" smtClean="0">
                <a:solidFill>
                  <a:schemeClr val="tx2"/>
                </a:solidFill>
                <a:ea typeface="Hiragino Kaku Gothic Pro W6" charset="-128"/>
                <a:cs typeface="Hiragino Kaku Gothic Pro W6" charset="-128"/>
              </a:rPr>
              <a:t>ibrineus</a:t>
            </a:r>
            <a:r>
              <a:rPr lang="nl-NL" sz="2400" dirty="0" smtClean="0">
                <a:solidFill>
                  <a:schemeClr val="tx2"/>
                </a:solidFill>
                <a:ea typeface="Hiragino Kaku Gothic Pro W6" charset="-128"/>
                <a:cs typeface="Hiragino Kaku Gothic Pro W6" charset="-128"/>
              </a:rPr>
              <a:t> (geel) beslag (evt. geïnfecteerd)</a:t>
            </a:r>
          </a:p>
          <a:p>
            <a:pPr marL="0" indent="0">
              <a:buNone/>
            </a:pPr>
            <a:r>
              <a:rPr lang="nl-NL" sz="2400" b="1" dirty="0" smtClean="0">
                <a:solidFill>
                  <a:schemeClr val="tx2"/>
                </a:solidFill>
                <a:ea typeface="Hiragino Kaku Gothic Pro W6" charset="-128"/>
                <a:cs typeface="Hiragino Kaku Gothic Pro W6" charset="-128"/>
              </a:rPr>
              <a:t>Wondbed</a:t>
            </a:r>
            <a:r>
              <a:rPr lang="nl-NL" sz="2400" dirty="0" smtClean="0">
                <a:solidFill>
                  <a:schemeClr val="tx2"/>
                </a:solidFill>
                <a:ea typeface="Hiragino Kaku Gothic Pro W6" charset="-128"/>
                <a:cs typeface="Hiragino Kaku Gothic Pro W6" charset="-128"/>
              </a:rPr>
              <a:t> : Veel wondvocht.</a:t>
            </a:r>
          </a:p>
          <a:p>
            <a:pPr marL="0" indent="0">
              <a:buNone/>
            </a:pPr>
            <a:r>
              <a:rPr lang="nl-NL" sz="2400" dirty="0">
                <a:solidFill>
                  <a:schemeClr val="tx2"/>
                </a:solidFill>
                <a:ea typeface="Hiragino Kaku Gothic Pro W6" charset="-128"/>
                <a:cs typeface="Hiragino Kaku Gothic Pro W6" charset="-128"/>
              </a:rPr>
              <a:t/>
            </a:r>
            <a:br>
              <a:rPr lang="nl-NL" sz="2400" dirty="0">
                <a:solidFill>
                  <a:schemeClr val="tx2"/>
                </a:solidFill>
                <a:ea typeface="Hiragino Kaku Gothic Pro W6" charset="-128"/>
                <a:cs typeface="Hiragino Kaku Gothic Pro W6" charset="-128"/>
              </a:rPr>
            </a:br>
            <a:r>
              <a:rPr lang="nl-NL" sz="2400" dirty="0" smtClean="0">
                <a:solidFill>
                  <a:schemeClr val="tx2"/>
                </a:solidFill>
                <a:ea typeface="Hiragino Kaku Gothic Pro W6" charset="-128"/>
                <a:cs typeface="Hiragino Kaku Gothic Pro W6" charset="-128"/>
              </a:rPr>
              <a:t>→ </a:t>
            </a:r>
            <a:r>
              <a:rPr lang="nl-NL" sz="2400" b="1" dirty="0" smtClean="0">
                <a:solidFill>
                  <a:schemeClr val="tx2"/>
                </a:solidFill>
                <a:ea typeface="Hiragino Kaku Gothic Pro W6" charset="-128"/>
                <a:cs typeface="Hiragino Kaku Gothic Pro W6" charset="-128"/>
              </a:rPr>
              <a:t>Accent </a:t>
            </a:r>
            <a:r>
              <a:rPr lang="nl-NL" sz="2400" b="1" dirty="0">
                <a:solidFill>
                  <a:schemeClr val="tx2"/>
                </a:solidFill>
                <a:ea typeface="Hiragino Kaku Gothic Pro W6" charset="-128"/>
                <a:cs typeface="Hiragino Kaku Gothic Pro W6" charset="-128"/>
              </a:rPr>
              <a:t>verzorging </a:t>
            </a:r>
            <a:r>
              <a:rPr lang="nl-NL" sz="2400" b="1" dirty="0" smtClean="0">
                <a:solidFill>
                  <a:schemeClr val="tx2"/>
                </a:solidFill>
                <a:ea typeface="Hiragino Kaku Gothic Pro W6" charset="-128"/>
                <a:cs typeface="Hiragino Kaku Gothic Pro W6" charset="-128"/>
              </a:rPr>
              <a:t>:</a:t>
            </a:r>
          </a:p>
          <a:p>
            <a:pPr>
              <a:buFont typeface="Arial" panose="020B0604020202020204" pitchFamily="34" charset="0"/>
              <a:buChar char="•"/>
            </a:pPr>
            <a:r>
              <a:rPr lang="nl-NL" sz="2400" dirty="0">
                <a:solidFill>
                  <a:schemeClr val="tx2"/>
                </a:solidFill>
                <a:ea typeface="Hiragino Kaku Gothic Pro W6" charset="-128"/>
                <a:cs typeface="Hiragino Kaku Gothic Pro W6" charset="-128"/>
              </a:rPr>
              <a:t>R</a:t>
            </a:r>
            <a:r>
              <a:rPr lang="nl-NL" sz="2400" dirty="0" smtClean="0">
                <a:solidFill>
                  <a:schemeClr val="tx2"/>
                </a:solidFill>
                <a:ea typeface="Hiragino Kaku Gothic Pro W6" charset="-128"/>
                <a:cs typeface="Hiragino Kaku Gothic Pro W6" charset="-128"/>
              </a:rPr>
              <a:t>einiging </a:t>
            </a:r>
            <a:r>
              <a:rPr lang="nl-NL" sz="2400" dirty="0">
                <a:solidFill>
                  <a:schemeClr val="tx2"/>
                </a:solidFill>
                <a:ea typeface="Hiragino Kaku Gothic Pro W6" charset="-128"/>
                <a:cs typeface="Hiragino Kaku Gothic Pro W6" charset="-128"/>
              </a:rPr>
              <a:t>van de wond, door oplossen van </a:t>
            </a:r>
            <a:r>
              <a:rPr lang="nl-NL" sz="2400" dirty="0" err="1" smtClean="0">
                <a:solidFill>
                  <a:schemeClr val="tx2"/>
                </a:solidFill>
                <a:ea typeface="Hiragino Kaku Gothic Pro W6" charset="-128"/>
                <a:cs typeface="Hiragino Kaku Gothic Pro W6" charset="-128"/>
              </a:rPr>
              <a:t>fibrineusbeslag</a:t>
            </a:r>
            <a:endParaRPr lang="nl-NL" sz="2400" dirty="0" smtClean="0">
              <a:solidFill>
                <a:schemeClr val="tx2"/>
              </a:solidFill>
              <a:ea typeface="Hiragino Kaku Gothic Pro W6" charset="-128"/>
              <a:cs typeface="Hiragino Kaku Gothic Pro W6" charset="-128"/>
            </a:endParaRPr>
          </a:p>
          <a:p>
            <a:pPr>
              <a:buFont typeface="Arial" panose="020B0604020202020204" pitchFamily="34" charset="0"/>
              <a:buChar char="•"/>
            </a:pPr>
            <a:r>
              <a:rPr lang="nl-NL" sz="2400" dirty="0">
                <a:solidFill>
                  <a:schemeClr val="tx2"/>
                </a:solidFill>
                <a:ea typeface="Hiragino Kaku Gothic Pro W6" charset="-128"/>
                <a:cs typeface="Hiragino Kaku Gothic Pro W6" charset="-128"/>
              </a:rPr>
              <a:t>O</a:t>
            </a:r>
            <a:r>
              <a:rPr lang="nl-NL" sz="2400" dirty="0" smtClean="0">
                <a:solidFill>
                  <a:schemeClr val="tx2"/>
                </a:solidFill>
                <a:ea typeface="Hiragino Kaku Gothic Pro W6" charset="-128"/>
                <a:cs typeface="Hiragino Kaku Gothic Pro W6" charset="-128"/>
              </a:rPr>
              <a:t>pheffen infectie</a:t>
            </a:r>
          </a:p>
          <a:p>
            <a:pPr>
              <a:buFont typeface="Arial" panose="020B0604020202020204" pitchFamily="34" charset="0"/>
              <a:buChar char="•"/>
            </a:pPr>
            <a:r>
              <a:rPr lang="nl-NL" sz="2400" dirty="0">
                <a:solidFill>
                  <a:schemeClr val="tx2"/>
                </a:solidFill>
                <a:ea typeface="Hiragino Kaku Gothic Pro W6" charset="-128"/>
                <a:cs typeface="Hiragino Kaku Gothic Pro W6" charset="-128"/>
              </a:rPr>
              <a:t>A</a:t>
            </a:r>
            <a:r>
              <a:rPr lang="nl-NL" sz="2400" dirty="0" smtClean="0">
                <a:solidFill>
                  <a:schemeClr val="tx2"/>
                </a:solidFill>
                <a:ea typeface="Hiragino Kaku Gothic Pro W6" charset="-128"/>
                <a:cs typeface="Hiragino Kaku Gothic Pro W6" charset="-128"/>
              </a:rPr>
              <a:t>bsorberen </a:t>
            </a:r>
            <a:r>
              <a:rPr lang="nl-NL" sz="2400" dirty="0">
                <a:solidFill>
                  <a:schemeClr val="tx2"/>
                </a:solidFill>
                <a:ea typeface="Hiragino Kaku Gothic Pro W6" charset="-128"/>
                <a:cs typeface="Hiragino Kaku Gothic Pro W6" charset="-128"/>
              </a:rPr>
              <a:t>wondvocht</a:t>
            </a:r>
          </a:p>
          <a:p>
            <a:pPr>
              <a:buFont typeface="Arial" panose="020B0604020202020204" pitchFamily="34" charset="0"/>
              <a:buChar char="•"/>
            </a:pPr>
            <a:endParaRPr lang="nl-NL" b="1" dirty="0">
              <a:solidFill>
                <a:schemeClr val="tx2"/>
              </a:solidFill>
              <a:ea typeface="Hiragino Kaku Gothic Pro W6" charset="-128"/>
              <a:cs typeface="Hiragino Kaku Gothic Pro W6" charset="-128"/>
            </a:endParaRPr>
          </a:p>
          <a:p>
            <a:pPr>
              <a:buFont typeface="Arial" panose="020B0604020202020204" pitchFamily="34" charset="0"/>
              <a:buChar char="•"/>
            </a:pPr>
            <a:endParaRPr lang="nl-NL" b="1" dirty="0">
              <a:solidFill>
                <a:schemeClr val="tx2"/>
              </a:solidFill>
              <a:ea typeface="Hiragino Kaku Gothic Pro W6" charset="-128"/>
              <a:cs typeface="Hiragino Kaku Gothic Pro W6" charset="-128"/>
            </a:endParaRPr>
          </a:p>
          <a:p>
            <a:pPr>
              <a:buFont typeface="Arial" panose="020B0604020202020204" pitchFamily="34" charset="0"/>
              <a:buChar char="•"/>
            </a:pPr>
            <a:endParaRPr lang="nl-NL" dirty="0"/>
          </a:p>
        </p:txBody>
      </p:sp>
      <p:pic>
        <p:nvPicPr>
          <p:cNvPr id="5" name="Afbeelding 4"/>
          <p:cNvPicPr>
            <a:picLocks noChangeAspect="1"/>
          </p:cNvPicPr>
          <p:nvPr/>
        </p:nvPicPr>
        <p:blipFill>
          <a:blip r:embed="rId2"/>
          <a:stretch>
            <a:fillRect/>
          </a:stretch>
        </p:blipFill>
        <p:spPr>
          <a:xfrm>
            <a:off x="7713785" y="1890797"/>
            <a:ext cx="4084481" cy="3059418"/>
          </a:xfrm>
          <a:prstGeom prst="rect">
            <a:avLst/>
          </a:prstGeom>
        </p:spPr>
      </p:pic>
    </p:spTree>
    <p:extLst>
      <p:ext uri="{BB962C8B-B14F-4D97-AF65-F5344CB8AC3E}">
        <p14:creationId xmlns:p14="http://schemas.microsoft.com/office/powerpoint/2010/main" val="9905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783015" y="5556137"/>
            <a:ext cx="10571998" cy="970450"/>
          </a:xfrm>
        </p:spPr>
        <p:txBody>
          <a:bodyPr/>
          <a:lstStyle/>
          <a:p>
            <a:r>
              <a:rPr lang="nl-NL" sz="3200" b="1" dirty="0" smtClean="0"/>
              <a:t>Geel kan van alles zijn:</a:t>
            </a:r>
            <a:r>
              <a:rPr lang="nl-NL" sz="3200" dirty="0" smtClean="0"/>
              <a:t/>
            </a:r>
            <a:br>
              <a:rPr lang="nl-NL" sz="3200" dirty="0" smtClean="0"/>
            </a:br>
            <a:r>
              <a:rPr lang="nl-NL" sz="2800" b="0" dirty="0" smtClean="0"/>
              <a:t>* Fibrine beslag (eiwit dat zich vormt in de wond)</a:t>
            </a:r>
            <a:br>
              <a:rPr lang="nl-NL" sz="2800" b="0" dirty="0" smtClean="0"/>
            </a:br>
            <a:r>
              <a:rPr lang="nl-NL" sz="2800" b="0" dirty="0" smtClean="0"/>
              <a:t>* Pus (verdacht zijn op infectie)</a:t>
            </a:r>
            <a:br>
              <a:rPr lang="nl-NL" sz="2800" b="0" dirty="0" smtClean="0"/>
            </a:br>
            <a:r>
              <a:rPr lang="nl-NL" sz="2800" b="0" dirty="0" smtClean="0"/>
              <a:t>* Dermis en/of subcutaan vet (kan blijven zitten)</a:t>
            </a:r>
            <a:br>
              <a:rPr lang="nl-NL" sz="2800" b="0" dirty="0" smtClean="0"/>
            </a:br>
            <a:r>
              <a:rPr lang="nl-NL" sz="2800" b="0" dirty="0" smtClean="0"/>
              <a:t>* Gele necrose (wordt verwijderd door arts of verpleegkundige)</a:t>
            </a:r>
            <a:br>
              <a:rPr lang="nl-NL" sz="2800" b="0" dirty="0" smtClean="0"/>
            </a:br>
            <a:r>
              <a:rPr lang="nl-NL" dirty="0" smtClean="0"/>
              <a:t/>
            </a:r>
            <a:br>
              <a:rPr lang="nl-NL" dirty="0" smtClean="0"/>
            </a:br>
            <a:endParaRPr lang="nl-NL" dirty="0"/>
          </a:p>
        </p:txBody>
      </p:sp>
    </p:spTree>
    <p:extLst>
      <p:ext uri="{BB962C8B-B14F-4D97-AF65-F5344CB8AC3E}">
        <p14:creationId xmlns:p14="http://schemas.microsoft.com/office/powerpoint/2010/main" val="1468336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5508" y="858838"/>
            <a:ext cx="10571998" cy="970450"/>
          </a:xfrm>
        </p:spPr>
        <p:txBody>
          <a:bodyPr/>
          <a:lstStyle/>
          <a:p>
            <a:r>
              <a:rPr lang="nl-NL" u="sng" dirty="0" smtClean="0">
                <a:solidFill>
                  <a:schemeClr val="bg1"/>
                </a:solidFill>
                <a:ea typeface="Hiragino Kaku Gothic Std W8" charset="-128"/>
                <a:cs typeface="Hiragino Kaku Gothic Std W8" charset="-128"/>
              </a:rPr>
              <a:t>Zwarte </a:t>
            </a:r>
            <a:r>
              <a:rPr lang="nl-NL" u="sng" dirty="0">
                <a:solidFill>
                  <a:schemeClr val="bg1"/>
                </a:solidFill>
                <a:ea typeface="Hiragino Kaku Gothic Std W8" charset="-128"/>
                <a:cs typeface="Hiragino Kaku Gothic Std W8" charset="-128"/>
              </a:rPr>
              <a:t>fase</a:t>
            </a:r>
            <a:r>
              <a:rPr lang="nl-NL" u="sng" dirty="0">
                <a:solidFill>
                  <a:schemeClr val="tx2"/>
                </a:solidFill>
                <a:ea typeface="Hiragino Kaku Gothic Std W8" charset="-128"/>
                <a:cs typeface="Hiragino Kaku Gothic Std W8" charset="-128"/>
              </a:rPr>
              <a:t/>
            </a:r>
            <a:br>
              <a:rPr lang="nl-NL" u="sng" dirty="0">
                <a:solidFill>
                  <a:schemeClr val="tx2"/>
                </a:solidFill>
                <a:ea typeface="Hiragino Kaku Gothic Std W8" charset="-128"/>
                <a:cs typeface="Hiragino Kaku Gothic Std W8" charset="-128"/>
              </a:rPr>
            </a:br>
            <a:endParaRPr lang="nl-NL" dirty="0"/>
          </a:p>
        </p:txBody>
      </p:sp>
      <p:sp>
        <p:nvSpPr>
          <p:cNvPr id="3" name="Tijdelijke aanduiding voor inhoud 2"/>
          <p:cNvSpPr>
            <a:spLocks noGrp="1"/>
          </p:cNvSpPr>
          <p:nvPr>
            <p:ph idx="1"/>
          </p:nvPr>
        </p:nvSpPr>
        <p:spPr>
          <a:xfrm>
            <a:off x="187571" y="2957269"/>
            <a:ext cx="9970034" cy="4524375"/>
          </a:xfrm>
        </p:spPr>
        <p:txBody>
          <a:bodyPr/>
          <a:lstStyle/>
          <a:p>
            <a:pPr marL="0" indent="0">
              <a:buNone/>
            </a:pPr>
            <a:r>
              <a:rPr lang="nl-NL" dirty="0">
                <a:solidFill>
                  <a:schemeClr val="tx2"/>
                </a:solidFill>
                <a:ea typeface="Hiragino Kaku Gothic Std W8" charset="-128"/>
                <a:cs typeface="Hiragino Kaku Gothic Std W8" charset="-128"/>
              </a:rPr>
              <a:t/>
            </a:r>
            <a:br>
              <a:rPr lang="nl-NL" dirty="0">
                <a:solidFill>
                  <a:schemeClr val="tx2"/>
                </a:solidFill>
                <a:ea typeface="Hiragino Kaku Gothic Std W8" charset="-128"/>
                <a:cs typeface="Hiragino Kaku Gothic Std W8" charset="-128"/>
              </a:rPr>
            </a:br>
            <a:r>
              <a:rPr lang="nl-NL" sz="2400" b="1" dirty="0">
                <a:ea typeface="Hiragino Kaku Gothic Pro W6" charset="-128"/>
                <a:cs typeface="Hiragino Kaku Gothic Pro W6" charset="-128"/>
              </a:rPr>
              <a:t>Wondoppervlak</a:t>
            </a:r>
            <a:r>
              <a:rPr lang="nl-NL" sz="2400" dirty="0">
                <a:ea typeface="Hiragino Kaku Gothic Pro W6" charset="-128"/>
                <a:cs typeface="Hiragino Kaku Gothic Pro W6" charset="-128"/>
              </a:rPr>
              <a:t> </a:t>
            </a:r>
            <a:r>
              <a:rPr lang="nl-NL" sz="2400" dirty="0" smtClean="0">
                <a:ea typeface="Hiragino Kaku Gothic Pro W6" charset="-128"/>
                <a:cs typeface="Hiragino Kaku Gothic Pro W6" charset="-128"/>
              </a:rPr>
              <a:t>: </a:t>
            </a:r>
            <a:r>
              <a:rPr lang="nl-NL" sz="2400" dirty="0">
                <a:ea typeface="Hiragino Kaku Gothic Pro W6" charset="-128"/>
                <a:cs typeface="Hiragino Kaku Gothic Pro W6" charset="-128"/>
              </a:rPr>
              <a:t>B</a:t>
            </a:r>
            <a:r>
              <a:rPr lang="nl-NL" sz="2400" dirty="0" smtClean="0">
                <a:ea typeface="Hiragino Kaku Gothic Pro W6" charset="-128"/>
                <a:cs typeface="Hiragino Kaku Gothic Pro W6" charset="-128"/>
              </a:rPr>
              <a:t>edekt </a:t>
            </a:r>
            <a:r>
              <a:rPr lang="nl-NL" sz="2400" dirty="0">
                <a:ea typeface="Hiragino Kaku Gothic Pro W6" charset="-128"/>
                <a:cs typeface="Hiragino Kaku Gothic Pro W6" charset="-128"/>
              </a:rPr>
              <a:t>met zwarte </a:t>
            </a:r>
            <a:r>
              <a:rPr lang="nl-NL" sz="2400" dirty="0" smtClean="0">
                <a:ea typeface="Hiragino Kaku Gothic Pro W6" charset="-128"/>
                <a:cs typeface="Hiragino Kaku Gothic Pro W6" charset="-128"/>
              </a:rPr>
              <a:t>necrose  = </a:t>
            </a:r>
            <a:r>
              <a:rPr lang="nl-NL" sz="2400" dirty="0">
                <a:ea typeface="Hiragino Kaku Gothic Pro W6" charset="-128"/>
                <a:cs typeface="Hiragino Kaku Gothic Pro W6" charset="-128"/>
              </a:rPr>
              <a:t>plaatselijk afgestorven </a:t>
            </a:r>
            <a:r>
              <a:rPr lang="nl-NL" sz="2400" dirty="0" smtClean="0">
                <a:ea typeface="Hiragino Kaku Gothic Pro W6" charset="-128"/>
                <a:cs typeface="Hiragino Kaku Gothic Pro W6" charset="-128"/>
              </a:rPr>
              <a:t>weefsel</a:t>
            </a:r>
          </a:p>
          <a:p>
            <a:pPr marL="0" indent="0">
              <a:buNone/>
            </a:pPr>
            <a:r>
              <a:rPr lang="nl-NL" sz="2400" dirty="0">
                <a:ea typeface="Hiragino Kaku Gothic Pro W6" charset="-128"/>
                <a:cs typeface="Hiragino Kaku Gothic Pro W6" charset="-128"/>
              </a:rPr>
              <a:t/>
            </a:r>
            <a:br>
              <a:rPr lang="nl-NL" sz="2400" dirty="0">
                <a:ea typeface="Hiragino Kaku Gothic Pro W6" charset="-128"/>
                <a:cs typeface="Hiragino Kaku Gothic Pro W6" charset="-128"/>
              </a:rPr>
            </a:br>
            <a:r>
              <a:rPr lang="nl-NL" sz="2400" dirty="0">
                <a:ea typeface="Hiragino Kaku Gothic Pro W6" charset="-128"/>
                <a:cs typeface="Hiragino Kaku Gothic Pro W6" charset="-128"/>
              </a:rPr>
              <a:t>→</a:t>
            </a:r>
            <a:r>
              <a:rPr lang="nl-NL" sz="2400" b="1" dirty="0">
                <a:ea typeface="Hiragino Kaku Gothic Pro W6" charset="-128"/>
                <a:cs typeface="Hiragino Kaku Gothic Pro W6" charset="-128"/>
              </a:rPr>
              <a:t> Accent verzorging </a:t>
            </a:r>
            <a:r>
              <a:rPr lang="nl-NL" sz="2400" b="1" dirty="0" smtClean="0">
                <a:ea typeface="Hiragino Kaku Gothic Pro W6" charset="-128"/>
                <a:cs typeface="Hiragino Kaku Gothic Pro W6" charset="-128"/>
              </a:rPr>
              <a:t>: </a:t>
            </a:r>
            <a:r>
              <a:rPr lang="nl-NL" sz="2400" dirty="0">
                <a:ea typeface="Hiragino Kaku Gothic Pro W6" charset="-128"/>
                <a:cs typeface="Hiragino Kaku Gothic Pro W6" charset="-128"/>
              </a:rPr>
              <a:t>V</a:t>
            </a:r>
            <a:r>
              <a:rPr lang="nl-NL" sz="2400" dirty="0" smtClean="0">
                <a:ea typeface="Hiragino Kaku Gothic Pro W6" charset="-128"/>
                <a:cs typeface="Hiragino Kaku Gothic Pro W6" charset="-128"/>
              </a:rPr>
              <a:t>erwijderen </a:t>
            </a:r>
            <a:r>
              <a:rPr lang="nl-NL" sz="2400" dirty="0">
                <a:ea typeface="Hiragino Kaku Gothic Pro W6" charset="-128"/>
                <a:cs typeface="Hiragino Kaku Gothic Pro W6" charset="-128"/>
              </a:rPr>
              <a:t>necrose</a:t>
            </a:r>
            <a:r>
              <a:rPr lang="nl-NL" dirty="0">
                <a:ea typeface="Hiragino Kaku Gothic Pro W6" charset="-128"/>
                <a:cs typeface="Hiragino Kaku Gothic Pro W6" charset="-128"/>
              </a:rPr>
              <a:t/>
            </a:r>
            <a:br>
              <a:rPr lang="nl-NL" dirty="0">
                <a:ea typeface="Hiragino Kaku Gothic Pro W6" charset="-128"/>
                <a:cs typeface="Hiragino Kaku Gothic Pro W6" charset="-128"/>
              </a:rPr>
            </a:br>
            <a:endParaRPr lang="nl-NL" dirty="0"/>
          </a:p>
        </p:txBody>
      </p:sp>
      <p:pic>
        <p:nvPicPr>
          <p:cNvPr id="5" name="Afbeelding 4"/>
          <p:cNvPicPr>
            <a:picLocks noChangeAspect="1"/>
          </p:cNvPicPr>
          <p:nvPr/>
        </p:nvPicPr>
        <p:blipFill>
          <a:blip r:embed="rId2"/>
          <a:stretch>
            <a:fillRect/>
          </a:stretch>
        </p:blipFill>
        <p:spPr>
          <a:xfrm>
            <a:off x="6178062" y="696276"/>
            <a:ext cx="4793347" cy="3199559"/>
          </a:xfrm>
          <a:prstGeom prst="rect">
            <a:avLst/>
          </a:prstGeom>
        </p:spPr>
      </p:pic>
    </p:spTree>
    <p:extLst>
      <p:ext uri="{BB962C8B-B14F-4D97-AF65-F5344CB8AC3E}">
        <p14:creationId xmlns:p14="http://schemas.microsoft.com/office/powerpoint/2010/main" val="36716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2394589" y="351021"/>
            <a:ext cx="6890087" cy="5094969"/>
          </a:xfrm>
          <a:prstGeom prst="rect">
            <a:avLst/>
          </a:prstGeom>
        </p:spPr>
      </p:pic>
      <p:sp>
        <p:nvSpPr>
          <p:cNvPr id="2" name="Tekstvak 1"/>
          <p:cNvSpPr txBox="1"/>
          <p:nvPr/>
        </p:nvSpPr>
        <p:spPr>
          <a:xfrm flipH="1">
            <a:off x="3586087" y="5697416"/>
            <a:ext cx="5815819" cy="769441"/>
          </a:xfrm>
          <a:prstGeom prst="rect">
            <a:avLst/>
          </a:prstGeom>
          <a:noFill/>
        </p:spPr>
        <p:txBody>
          <a:bodyPr wrap="square" rtlCol="0">
            <a:spAutoFit/>
          </a:bodyPr>
          <a:lstStyle/>
          <a:p>
            <a:r>
              <a:rPr lang="nl-NL" sz="4400" dirty="0" smtClean="0"/>
              <a:t>Wond spoelen</a:t>
            </a:r>
            <a:endParaRPr lang="nl-NL" sz="4400" dirty="0"/>
          </a:p>
        </p:txBody>
      </p:sp>
    </p:spTree>
    <p:extLst>
      <p:ext uri="{BB962C8B-B14F-4D97-AF65-F5344CB8AC3E}">
        <p14:creationId xmlns:p14="http://schemas.microsoft.com/office/powerpoint/2010/main" val="1348037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Wondzorg deel 2</a:t>
            </a:r>
            <a:endParaRPr lang="nl-NL" dirty="0"/>
          </a:p>
        </p:txBody>
      </p:sp>
      <p:sp>
        <p:nvSpPr>
          <p:cNvPr id="3" name="Tijdelijke aanduiding voor tekst 2"/>
          <p:cNvSpPr>
            <a:spLocks noGrp="1"/>
          </p:cNvSpPr>
          <p:nvPr>
            <p:ph type="body" idx="1"/>
          </p:nvPr>
        </p:nvSpPr>
        <p:spPr/>
        <p:txBody>
          <a:bodyPr/>
          <a:lstStyle/>
          <a:p>
            <a:endParaRPr lang="nl-NL"/>
          </a:p>
        </p:txBody>
      </p:sp>
      <p:sp>
        <p:nvSpPr>
          <p:cNvPr id="4" name="Tijdelijke aanduiding voor tekst 3"/>
          <p:cNvSpPr>
            <a:spLocks noGrp="1"/>
          </p:cNvSpPr>
          <p:nvPr>
            <p:ph type="body" sz="quarter" idx="16"/>
          </p:nvPr>
        </p:nvSpPr>
        <p:spPr/>
        <p:txBody>
          <a:bodyPr/>
          <a:lstStyle/>
          <a:p>
            <a:endParaRPr lang="nl-NL" dirty="0"/>
          </a:p>
        </p:txBody>
      </p:sp>
    </p:spTree>
    <p:extLst>
      <p:ext uri="{BB962C8B-B14F-4D97-AF65-F5344CB8AC3E}">
        <p14:creationId xmlns:p14="http://schemas.microsoft.com/office/powerpoint/2010/main" val="1333949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err="1" smtClean="0"/>
              <a:t>lesdoel</a:t>
            </a:r>
            <a:endParaRPr lang="nl-NL" dirty="0"/>
          </a:p>
        </p:txBody>
      </p:sp>
      <p:sp>
        <p:nvSpPr>
          <p:cNvPr id="6" name="Tijdelijke aanduiding voor inhoud 5"/>
          <p:cNvSpPr>
            <a:spLocks noGrp="1"/>
          </p:cNvSpPr>
          <p:nvPr>
            <p:ph idx="1"/>
          </p:nvPr>
        </p:nvSpPr>
        <p:spPr>
          <a:xfrm>
            <a:off x="810000" y="2902225"/>
            <a:ext cx="10554574" cy="3636511"/>
          </a:xfrm>
        </p:spPr>
        <p:txBody>
          <a:bodyPr/>
          <a:lstStyle/>
          <a:p>
            <a:pPr marL="0" indent="0">
              <a:buNone/>
            </a:pPr>
            <a:r>
              <a:rPr lang="nl-NL" dirty="0" smtClean="0"/>
              <a:t>Na deze les:</a:t>
            </a:r>
          </a:p>
          <a:p>
            <a:pPr>
              <a:buFont typeface="Courier New" panose="02070309020205020404" pitchFamily="49" charset="0"/>
              <a:buChar char="o"/>
            </a:pPr>
            <a:r>
              <a:rPr lang="nl-NL" dirty="0" smtClean="0"/>
              <a:t>Kan ik wonden beoordelen m.b.v. het TIME-model.</a:t>
            </a:r>
          </a:p>
          <a:p>
            <a:pPr>
              <a:buFont typeface="Courier New" panose="02070309020205020404" pitchFamily="49" charset="0"/>
              <a:buChar char="o"/>
            </a:pPr>
            <a:r>
              <a:rPr lang="nl-NL" dirty="0" smtClean="0"/>
              <a:t>Kan ik gebruik maken van beslisbomen m.b.t. wondzorg.</a:t>
            </a:r>
          </a:p>
          <a:p>
            <a:pPr>
              <a:buFont typeface="Courier New" panose="02070309020205020404" pitchFamily="49" charset="0"/>
              <a:buChar char="o"/>
            </a:pPr>
            <a:r>
              <a:rPr lang="nl-NL" dirty="0" smtClean="0"/>
              <a:t>Weet ik welke stadia van decubitus er zijn en kan ik ze herkennen.</a:t>
            </a:r>
          </a:p>
          <a:p>
            <a:pPr>
              <a:buFont typeface="Courier New" panose="02070309020205020404" pitchFamily="49" charset="0"/>
              <a:buChar char="o"/>
            </a:pPr>
            <a:r>
              <a:rPr lang="nl-NL" dirty="0" smtClean="0"/>
              <a:t>Kan ik diabetische wonden en ulcus cruris herkennen bij mijn zorgvrager.</a:t>
            </a:r>
          </a:p>
          <a:p>
            <a:pPr>
              <a:buFont typeface="Courier New" panose="02070309020205020404" pitchFamily="49" charset="0"/>
              <a:buChar char="o"/>
            </a:pPr>
            <a:r>
              <a:rPr lang="nl-NL" dirty="0" smtClean="0"/>
              <a:t>Kan ik het verschil benoemen tussen smetten en vochtletsel wonden.</a:t>
            </a:r>
          </a:p>
          <a:p>
            <a:pPr>
              <a:buFont typeface="Courier New" panose="02070309020205020404" pitchFamily="49" charset="0"/>
              <a:buChar char="o"/>
            </a:pPr>
            <a:r>
              <a:rPr lang="nl-NL" dirty="0" smtClean="0"/>
              <a:t>Kan ik een skin </a:t>
            </a:r>
            <a:r>
              <a:rPr lang="nl-NL" dirty="0" err="1" smtClean="0"/>
              <a:t>tear</a:t>
            </a:r>
            <a:r>
              <a:rPr lang="nl-NL" dirty="0" smtClean="0"/>
              <a:t> wond behandelen vlg. de protocollen.</a:t>
            </a:r>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2982858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lesdoel</a:t>
            </a:r>
            <a:endParaRPr lang="nl-NL" dirty="0"/>
          </a:p>
        </p:txBody>
      </p:sp>
      <p:sp>
        <p:nvSpPr>
          <p:cNvPr id="3" name="Tijdelijke aanduiding voor inhoud 2"/>
          <p:cNvSpPr>
            <a:spLocks noGrp="1"/>
          </p:cNvSpPr>
          <p:nvPr>
            <p:ph idx="1"/>
          </p:nvPr>
        </p:nvSpPr>
        <p:spPr/>
        <p:txBody>
          <a:bodyPr/>
          <a:lstStyle/>
          <a:p>
            <a:pPr marL="0" indent="0">
              <a:buNone/>
            </a:pPr>
            <a:r>
              <a:rPr lang="nl-NL" dirty="0" smtClean="0"/>
              <a:t>Na deze les :</a:t>
            </a:r>
          </a:p>
          <a:p>
            <a:pPr marL="0" indent="0">
              <a:buNone/>
            </a:pPr>
            <a:r>
              <a:rPr lang="nl-NL" dirty="0" smtClean="0"/>
              <a:t>Kan ik verschillende wonden onderscheiden.</a:t>
            </a:r>
          </a:p>
          <a:p>
            <a:pPr marL="0" indent="0">
              <a:buNone/>
            </a:pPr>
            <a:r>
              <a:rPr lang="nl-NL" dirty="0" smtClean="0"/>
              <a:t>Kan ik vertellen hoe het proces van wondgenezing loopt.</a:t>
            </a:r>
          </a:p>
          <a:p>
            <a:pPr marL="0" indent="0">
              <a:buNone/>
            </a:pPr>
            <a:r>
              <a:rPr lang="nl-NL" dirty="0" smtClean="0"/>
              <a:t>Kan ik gebruik maken van het WCS.</a:t>
            </a:r>
          </a:p>
          <a:p>
            <a:pPr marL="0" indent="0">
              <a:buNone/>
            </a:pPr>
            <a:r>
              <a:rPr lang="nl-NL" dirty="0" smtClean="0"/>
              <a:t>Kan ik een wondspoelen vlg. de protocollen van </a:t>
            </a:r>
            <a:r>
              <a:rPr lang="nl-NL" dirty="0" err="1" smtClean="0"/>
              <a:t>Vilans</a:t>
            </a:r>
            <a:r>
              <a:rPr lang="nl-NL" dirty="0" smtClean="0"/>
              <a:t>.</a:t>
            </a:r>
          </a:p>
          <a:p>
            <a:endParaRPr lang="nl-NL" dirty="0"/>
          </a:p>
        </p:txBody>
      </p:sp>
    </p:spTree>
    <p:extLst>
      <p:ext uri="{BB962C8B-B14F-4D97-AF65-F5344CB8AC3E}">
        <p14:creationId xmlns:p14="http://schemas.microsoft.com/office/powerpoint/2010/main" val="1961710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lesopzet</a:t>
            </a:r>
            <a:endParaRPr lang="nl-NL" dirty="0"/>
          </a:p>
        </p:txBody>
      </p:sp>
      <p:sp>
        <p:nvSpPr>
          <p:cNvPr id="3" name="Tijdelijke aanduiding voor inhoud 2"/>
          <p:cNvSpPr>
            <a:spLocks noGrp="1"/>
          </p:cNvSpPr>
          <p:nvPr>
            <p:ph idx="1"/>
          </p:nvPr>
        </p:nvSpPr>
        <p:spPr/>
        <p:txBody>
          <a:bodyPr/>
          <a:lstStyle/>
          <a:p>
            <a:r>
              <a:rPr lang="nl-NL" dirty="0" smtClean="0"/>
              <a:t>TIME model bekijken</a:t>
            </a:r>
          </a:p>
          <a:p>
            <a:r>
              <a:rPr lang="nl-NL" dirty="0" smtClean="0"/>
              <a:t>Oefenen met wond beslisbomen</a:t>
            </a:r>
          </a:p>
          <a:p>
            <a:r>
              <a:rPr lang="nl-NL" dirty="0" smtClean="0"/>
              <a:t>Leren herkennen van decubitus, smetten en vochtletsel wonden</a:t>
            </a:r>
          </a:p>
          <a:p>
            <a:r>
              <a:rPr lang="nl-NL" dirty="0" smtClean="0"/>
              <a:t>Wondzorg t.a.v. skin </a:t>
            </a:r>
            <a:r>
              <a:rPr lang="nl-NL" dirty="0" err="1" smtClean="0"/>
              <a:t>tears</a:t>
            </a:r>
            <a:endParaRPr lang="nl-NL" dirty="0" smtClean="0"/>
          </a:p>
          <a:p>
            <a:endParaRPr lang="nl-NL" dirty="0" smtClean="0"/>
          </a:p>
          <a:p>
            <a:endParaRPr lang="nl-NL" dirty="0"/>
          </a:p>
        </p:txBody>
      </p:sp>
    </p:spTree>
    <p:extLst>
      <p:ext uri="{BB962C8B-B14F-4D97-AF65-F5344CB8AC3E}">
        <p14:creationId xmlns:p14="http://schemas.microsoft.com/office/powerpoint/2010/main" val="2175388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3559917" y="1191498"/>
            <a:ext cx="2664296" cy="3090034"/>
          </a:xfrm>
          <a:prstGeom prst="rect">
            <a:avLst/>
          </a:prstGeom>
        </p:spPr>
      </p:pic>
      <p:pic>
        <p:nvPicPr>
          <p:cNvPr id="7" name="Afbeelding 6"/>
          <p:cNvPicPr>
            <a:picLocks noChangeAspect="1"/>
          </p:cNvPicPr>
          <p:nvPr/>
        </p:nvPicPr>
        <p:blipFill>
          <a:blip r:embed="rId3"/>
          <a:stretch>
            <a:fillRect/>
          </a:stretch>
        </p:blipFill>
        <p:spPr>
          <a:xfrm rot="564980">
            <a:off x="5927841" y="1353037"/>
            <a:ext cx="2120717" cy="1772816"/>
          </a:xfrm>
          <a:prstGeom prst="rect">
            <a:avLst/>
          </a:prstGeom>
        </p:spPr>
      </p:pic>
      <p:sp>
        <p:nvSpPr>
          <p:cNvPr id="2" name="Titel 1"/>
          <p:cNvSpPr>
            <a:spLocks noGrp="1"/>
          </p:cNvSpPr>
          <p:nvPr>
            <p:ph type="title"/>
          </p:nvPr>
        </p:nvSpPr>
        <p:spPr>
          <a:xfrm>
            <a:off x="1044248" y="5710893"/>
            <a:ext cx="5871330" cy="495616"/>
          </a:xfrm>
        </p:spPr>
        <p:txBody>
          <a:bodyPr/>
          <a:lstStyle/>
          <a:p>
            <a:r>
              <a:rPr lang="nl-NL" sz="2800" dirty="0"/>
              <a:t>Tissue</a:t>
            </a:r>
            <a:br>
              <a:rPr lang="nl-NL" sz="2800" dirty="0"/>
            </a:br>
            <a:r>
              <a:rPr lang="nl-NL" sz="2800" dirty="0" err="1"/>
              <a:t>infection</a:t>
            </a:r>
            <a:r>
              <a:rPr lang="nl-NL" sz="2800" dirty="0"/>
              <a:t/>
            </a:r>
            <a:br>
              <a:rPr lang="nl-NL" sz="2800" dirty="0"/>
            </a:br>
            <a:r>
              <a:rPr lang="nl-NL" sz="2800" dirty="0" err="1"/>
              <a:t>moisture</a:t>
            </a:r>
            <a:r>
              <a:rPr lang="nl-NL" sz="2800" dirty="0"/>
              <a:t/>
            </a:r>
            <a:br>
              <a:rPr lang="nl-NL" sz="2800" dirty="0"/>
            </a:br>
            <a:r>
              <a:rPr lang="nl-NL" sz="2800" dirty="0" err="1"/>
              <a:t>edge</a:t>
            </a:r>
            <a:endParaRPr lang="nl-NL" sz="2800" dirty="0"/>
          </a:p>
        </p:txBody>
      </p:sp>
      <p:pic>
        <p:nvPicPr>
          <p:cNvPr id="5" name="Tijdelijke aanduiding voor inhoud 4"/>
          <p:cNvPicPr>
            <a:picLocks noGrp="1" noChangeAspect="1"/>
          </p:cNvPicPr>
          <p:nvPr>
            <p:ph idx="1"/>
          </p:nvPr>
        </p:nvPicPr>
        <p:blipFill>
          <a:blip r:embed="rId4"/>
          <a:stretch>
            <a:fillRect/>
          </a:stretch>
        </p:blipFill>
        <p:spPr>
          <a:xfrm rot="20671981">
            <a:off x="1649870" y="1479243"/>
            <a:ext cx="1876425" cy="2428875"/>
          </a:xfrm>
          <a:prstGeom prst="rect">
            <a:avLst/>
          </a:prstGeom>
        </p:spPr>
      </p:pic>
      <p:pic>
        <p:nvPicPr>
          <p:cNvPr id="1026" name="Picture 2" descr="Afbeeldingsresultaat voor 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9809">
            <a:off x="8109987" y="1650234"/>
            <a:ext cx="1874977" cy="196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655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Grp="1" noChangeArrowheads="1"/>
          </p:cNvSpPr>
          <p:nvPr>
            <p:ph type="ctrTitle"/>
          </p:nvPr>
        </p:nvSpPr>
        <p:spPr bwMode="auto">
          <a:xfrm>
            <a:off x="275492" y="319097"/>
            <a:ext cx="77724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r>
              <a:rPr lang="nl-NL" sz="2000" dirty="0">
                <a:latin typeface="Arial" panose="020B0604020202020204" pitchFamily="34" charset="0"/>
              </a:rPr>
              <a:t/>
            </a:r>
            <a:br>
              <a:rPr lang="nl-NL" sz="2000" dirty="0">
                <a:latin typeface="Arial" panose="020B0604020202020204" pitchFamily="34" charset="0"/>
              </a:rPr>
            </a:br>
            <a:r>
              <a:rPr lang="nl-NL" sz="2000" dirty="0">
                <a:latin typeface="Arial" panose="020B0604020202020204" pitchFamily="34" charset="0"/>
              </a:rPr>
              <a:t/>
            </a:r>
            <a:br>
              <a:rPr lang="nl-NL" sz="2000" dirty="0">
                <a:latin typeface="Arial" panose="020B0604020202020204" pitchFamily="34" charset="0"/>
              </a:rPr>
            </a:br>
            <a:r>
              <a:rPr lang="nl-NL" sz="3200" b="0" dirty="0">
                <a:latin typeface="+mn-lt"/>
              </a:rPr>
              <a:t>Zorg voor een vitale </a:t>
            </a:r>
            <a:r>
              <a:rPr lang="nl-NL" sz="3200" b="0" dirty="0" smtClean="0">
                <a:latin typeface="+mn-lt"/>
              </a:rPr>
              <a:t>wondbodem</a:t>
            </a:r>
            <a:r>
              <a:rPr lang="nl-NL" sz="3200" b="0" dirty="0">
                <a:latin typeface="+mn-lt"/>
              </a:rPr>
              <a:t/>
            </a:r>
            <a:br>
              <a:rPr lang="nl-NL" sz="3200" b="0" dirty="0">
                <a:latin typeface="+mn-lt"/>
              </a:rPr>
            </a:br>
            <a:r>
              <a:rPr lang="nl-NL" sz="3200" b="0" dirty="0">
                <a:latin typeface="+mn-lt"/>
              </a:rPr>
              <a:t/>
            </a:r>
            <a:br>
              <a:rPr lang="nl-NL" sz="3200" b="0" dirty="0">
                <a:latin typeface="+mn-lt"/>
              </a:rPr>
            </a:br>
            <a:r>
              <a:rPr lang="nl-NL" sz="3200" b="0" dirty="0" smtClean="0">
                <a:latin typeface="+mn-lt"/>
              </a:rPr>
              <a:t>Rood : </a:t>
            </a:r>
            <a:r>
              <a:rPr lang="nl-NL" sz="3200" b="0" dirty="0">
                <a:latin typeface="+mn-lt"/>
              </a:rPr>
              <a:t>beschermen</a:t>
            </a:r>
            <a:br>
              <a:rPr lang="nl-NL" sz="3200" b="0" dirty="0">
                <a:latin typeface="+mn-lt"/>
              </a:rPr>
            </a:br>
            <a:r>
              <a:rPr lang="nl-NL" sz="3200" b="0" dirty="0" smtClean="0">
                <a:latin typeface="+mn-lt"/>
              </a:rPr>
              <a:t>Geel : </a:t>
            </a:r>
            <a:r>
              <a:rPr lang="nl-NL" sz="3200" b="0" dirty="0">
                <a:latin typeface="+mn-lt"/>
              </a:rPr>
              <a:t>reinigen</a:t>
            </a:r>
            <a:br>
              <a:rPr lang="nl-NL" sz="3200" b="0" dirty="0">
                <a:latin typeface="+mn-lt"/>
              </a:rPr>
            </a:br>
            <a:r>
              <a:rPr lang="nl-NL" sz="3200" b="0" dirty="0" smtClean="0">
                <a:latin typeface="+mn-lt"/>
              </a:rPr>
              <a:t>Zwart : </a:t>
            </a:r>
            <a:r>
              <a:rPr lang="nl-NL" sz="3200" b="0" dirty="0">
                <a:latin typeface="+mn-lt"/>
              </a:rPr>
              <a:t>verwijderen dood weefsel</a:t>
            </a:r>
          </a:p>
        </p:txBody>
      </p:sp>
      <p:sp>
        <p:nvSpPr>
          <p:cNvPr id="8" name="Ondertitel 7"/>
          <p:cNvSpPr>
            <a:spLocks noGrp="1"/>
          </p:cNvSpPr>
          <p:nvPr>
            <p:ph type="subTitle" idx="1"/>
          </p:nvPr>
        </p:nvSpPr>
        <p:spPr>
          <a:xfrm>
            <a:off x="785445" y="5254625"/>
            <a:ext cx="7584831" cy="1250976"/>
          </a:xfrm>
        </p:spPr>
        <p:txBody>
          <a:bodyPr>
            <a:normAutofit fontScale="92500" lnSpcReduction="10000"/>
          </a:bodyPr>
          <a:lstStyle/>
          <a:p>
            <a:r>
              <a:rPr lang="nl-NL" sz="3600" b="1" dirty="0"/>
              <a:t>T= tissue</a:t>
            </a:r>
          </a:p>
          <a:p>
            <a:r>
              <a:rPr lang="nl-NL" sz="3600" b="1" dirty="0"/>
              <a:t>wondbodem</a:t>
            </a:r>
          </a:p>
        </p:txBody>
      </p:sp>
      <p:pic>
        <p:nvPicPr>
          <p:cNvPr id="2" name="Afbeelding 1"/>
          <p:cNvPicPr>
            <a:picLocks noChangeAspect="1"/>
          </p:cNvPicPr>
          <p:nvPr/>
        </p:nvPicPr>
        <p:blipFill>
          <a:blip r:embed="rId2"/>
          <a:stretch>
            <a:fillRect/>
          </a:stretch>
        </p:blipFill>
        <p:spPr>
          <a:xfrm rot="21044710">
            <a:off x="8082716" y="1662582"/>
            <a:ext cx="3466774" cy="4494384"/>
          </a:xfrm>
          <a:prstGeom prst="rect">
            <a:avLst/>
          </a:prstGeom>
        </p:spPr>
      </p:pic>
    </p:spTree>
    <p:extLst>
      <p:ext uri="{BB962C8B-B14F-4D97-AF65-F5344CB8AC3E}">
        <p14:creationId xmlns:p14="http://schemas.microsoft.com/office/powerpoint/2010/main" val="2280762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88678" y="364330"/>
            <a:ext cx="10572000" cy="2971051"/>
          </a:xfrm>
        </p:spPr>
        <p:txBody>
          <a:bodyPr/>
          <a:lstStyle/>
          <a:p>
            <a:r>
              <a:rPr lang="nl-NL" sz="3200" b="0" dirty="0"/>
              <a:t>Infectiebestrijding</a:t>
            </a:r>
            <a:r>
              <a:rPr lang="nl-NL" sz="3200" b="0" dirty="0" smtClean="0"/>
              <a:t>:</a:t>
            </a:r>
            <a:r>
              <a:rPr lang="nl-NL" dirty="0" smtClean="0">
                <a:latin typeface="Arial" panose="020B0604020202020204" pitchFamily="34" charset="0"/>
              </a:rPr>
              <a:t/>
            </a:r>
            <a:br>
              <a:rPr lang="nl-NL" dirty="0" smtClean="0">
                <a:latin typeface="Arial" panose="020B0604020202020204" pitchFamily="34" charset="0"/>
              </a:rPr>
            </a:br>
            <a:r>
              <a:rPr lang="nl-NL" sz="3200" b="0" dirty="0" smtClean="0">
                <a:solidFill>
                  <a:schemeClr val="tx1"/>
                </a:solidFill>
              </a:rPr>
              <a:t>Regelmatige </a:t>
            </a:r>
            <a:r>
              <a:rPr lang="nl-NL" sz="3200" b="0" dirty="0">
                <a:solidFill>
                  <a:schemeClr val="tx1"/>
                </a:solidFill>
              </a:rPr>
              <a:t>wondcontrole en verzorging/ reiniging</a:t>
            </a:r>
            <a:r>
              <a:rPr lang="nl-NL" sz="3200" b="0" dirty="0"/>
              <a:t/>
            </a:r>
            <a:br>
              <a:rPr lang="nl-NL" sz="3200" b="0" dirty="0"/>
            </a:br>
            <a:r>
              <a:rPr lang="nl-NL" sz="3200" b="0" dirty="0"/>
              <a:t>Antibacteriële wondbehandelingsproducten.</a:t>
            </a:r>
            <a:br>
              <a:rPr lang="nl-NL" sz="3200" b="0" dirty="0"/>
            </a:br>
            <a:endParaRPr lang="nl-NL" sz="3200" b="0" dirty="0"/>
          </a:p>
        </p:txBody>
      </p:sp>
      <p:sp>
        <p:nvSpPr>
          <p:cNvPr id="6" name="Ondertitel 5"/>
          <p:cNvSpPr>
            <a:spLocks noGrp="1"/>
          </p:cNvSpPr>
          <p:nvPr>
            <p:ph type="subTitle" idx="1"/>
          </p:nvPr>
        </p:nvSpPr>
        <p:spPr>
          <a:xfrm>
            <a:off x="747145" y="5105400"/>
            <a:ext cx="6400800" cy="1752600"/>
          </a:xfrm>
        </p:spPr>
        <p:txBody>
          <a:bodyPr>
            <a:normAutofit/>
          </a:bodyPr>
          <a:lstStyle/>
          <a:p>
            <a:r>
              <a:rPr lang="nl-NL" sz="3300" b="1" dirty="0"/>
              <a:t>I = </a:t>
            </a:r>
            <a:r>
              <a:rPr lang="nl-NL" sz="3300" b="1" dirty="0" err="1"/>
              <a:t>infection</a:t>
            </a:r>
            <a:endParaRPr lang="nl-NL" sz="3300" b="1" dirty="0"/>
          </a:p>
          <a:p>
            <a:r>
              <a:rPr lang="nl-NL" sz="3300" b="1" dirty="0"/>
              <a:t>Geïnfecteerd weefsel</a:t>
            </a:r>
          </a:p>
        </p:txBody>
      </p:sp>
      <p:pic>
        <p:nvPicPr>
          <p:cNvPr id="2" name="Afbeelding 1"/>
          <p:cNvPicPr>
            <a:picLocks noChangeAspect="1"/>
          </p:cNvPicPr>
          <p:nvPr/>
        </p:nvPicPr>
        <p:blipFill rotWithShape="1">
          <a:blip r:embed="rId2"/>
          <a:srcRect l="21623" t="6989"/>
          <a:stretch/>
        </p:blipFill>
        <p:spPr>
          <a:xfrm rot="1369638">
            <a:off x="8692238" y="2811898"/>
            <a:ext cx="2667423" cy="3672500"/>
          </a:xfrm>
          <a:prstGeom prst="rect">
            <a:avLst/>
          </a:prstGeom>
        </p:spPr>
      </p:pic>
    </p:spTree>
    <p:extLst>
      <p:ext uri="{BB962C8B-B14F-4D97-AF65-F5344CB8AC3E}">
        <p14:creationId xmlns:p14="http://schemas.microsoft.com/office/powerpoint/2010/main" val="2381997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294186" y="1753947"/>
            <a:ext cx="10572000" cy="2971051"/>
          </a:xfrm>
        </p:spPr>
        <p:txBody>
          <a:bodyPr/>
          <a:lstStyle/>
          <a:p>
            <a:r>
              <a:rPr lang="nl-NL" sz="2800" b="0" dirty="0">
                <a:latin typeface="+mn-lt"/>
              </a:rPr>
              <a:t>Zorg voor een vochtig </a:t>
            </a:r>
            <a:r>
              <a:rPr lang="nl-NL" sz="2800" b="0" dirty="0" smtClean="0">
                <a:latin typeface="+mn-lt"/>
              </a:rPr>
              <a:t>wondmilieu </a:t>
            </a:r>
            <a:br>
              <a:rPr lang="nl-NL" sz="2800" b="0" dirty="0" smtClean="0">
                <a:latin typeface="+mn-lt"/>
              </a:rPr>
            </a:br>
            <a:r>
              <a:rPr lang="nl-NL" sz="2800" b="0" dirty="0" smtClean="0">
                <a:latin typeface="+mn-lt"/>
              </a:rPr>
              <a:t>(</a:t>
            </a:r>
            <a:r>
              <a:rPr lang="nl-NL" sz="2800" b="0" dirty="0">
                <a:latin typeface="+mn-lt"/>
              </a:rPr>
              <a:t>uitdroging en verweking van wondranden voorkomen</a:t>
            </a:r>
            <a:r>
              <a:rPr lang="nl-NL" sz="2800" b="0" dirty="0" smtClean="0">
                <a:latin typeface="+mn-lt"/>
              </a:rPr>
              <a:t>)</a:t>
            </a:r>
            <a:br>
              <a:rPr lang="nl-NL" sz="2800" b="0" dirty="0" smtClean="0">
                <a:latin typeface="+mn-lt"/>
              </a:rPr>
            </a:br>
            <a:r>
              <a:rPr lang="nl-NL" sz="2800" b="0" dirty="0">
                <a:latin typeface="+mn-lt"/>
              </a:rPr>
              <a:t/>
            </a:r>
            <a:br>
              <a:rPr lang="nl-NL" sz="2800" b="0" dirty="0">
                <a:latin typeface="+mn-lt"/>
              </a:rPr>
            </a:br>
            <a:r>
              <a:rPr lang="nl-NL" sz="2800" b="0" dirty="0">
                <a:latin typeface="+mn-lt"/>
              </a:rPr>
              <a:t>Droog wondmilieu: wond vochtig </a:t>
            </a:r>
            <a:r>
              <a:rPr lang="nl-NL" sz="2800" b="0" dirty="0" smtClean="0">
                <a:latin typeface="+mn-lt"/>
              </a:rPr>
              <a:t>maken.</a:t>
            </a:r>
            <a:br>
              <a:rPr lang="nl-NL" sz="2800" b="0" dirty="0" smtClean="0">
                <a:latin typeface="+mn-lt"/>
              </a:rPr>
            </a:br>
            <a:r>
              <a:rPr lang="nl-NL" sz="2800" b="0" dirty="0">
                <a:latin typeface="+mn-lt"/>
              </a:rPr>
              <a:t/>
            </a:r>
            <a:br>
              <a:rPr lang="nl-NL" sz="2800" b="0" dirty="0">
                <a:latin typeface="+mn-lt"/>
              </a:rPr>
            </a:br>
            <a:r>
              <a:rPr lang="nl-NL" sz="2800" b="0" dirty="0">
                <a:latin typeface="+mn-lt"/>
              </a:rPr>
              <a:t>Vochtig wondmilieu: wond vochtig </a:t>
            </a:r>
            <a:r>
              <a:rPr lang="nl-NL" sz="2800" b="0" dirty="0" smtClean="0">
                <a:latin typeface="+mn-lt"/>
              </a:rPr>
              <a:t>houden.</a:t>
            </a:r>
            <a:br>
              <a:rPr lang="nl-NL" sz="2800" b="0" dirty="0" smtClean="0">
                <a:latin typeface="+mn-lt"/>
              </a:rPr>
            </a:br>
            <a:r>
              <a:rPr lang="nl-NL" sz="2800" b="0" dirty="0">
                <a:latin typeface="+mn-lt"/>
              </a:rPr>
              <a:t/>
            </a:r>
            <a:br>
              <a:rPr lang="nl-NL" sz="2800" b="0" dirty="0">
                <a:latin typeface="+mn-lt"/>
              </a:rPr>
            </a:br>
            <a:r>
              <a:rPr lang="nl-NL" sz="2800" b="0" dirty="0">
                <a:latin typeface="+mn-lt"/>
              </a:rPr>
              <a:t>Nat wondmilieu: overtollig wondvocht </a:t>
            </a:r>
            <a:r>
              <a:rPr lang="nl-NL" sz="2800" b="0" dirty="0" smtClean="0">
                <a:latin typeface="+mn-lt"/>
              </a:rPr>
              <a:t>absorberen.</a:t>
            </a:r>
            <a:r>
              <a:rPr lang="nl-NL" sz="2800" b="0" dirty="0">
                <a:latin typeface="+mn-lt"/>
              </a:rPr>
              <a:t/>
            </a:r>
            <a:br>
              <a:rPr lang="nl-NL" sz="2800" b="0" dirty="0">
                <a:latin typeface="+mn-lt"/>
              </a:rPr>
            </a:br>
            <a:endParaRPr lang="nl-NL" sz="2800" b="0" dirty="0">
              <a:latin typeface="+mn-lt"/>
            </a:endParaRPr>
          </a:p>
        </p:txBody>
      </p:sp>
      <p:sp>
        <p:nvSpPr>
          <p:cNvPr id="6" name="Ondertitel 5"/>
          <p:cNvSpPr>
            <a:spLocks noGrp="1"/>
          </p:cNvSpPr>
          <p:nvPr>
            <p:ph type="subTitle" idx="1"/>
          </p:nvPr>
        </p:nvSpPr>
        <p:spPr>
          <a:xfrm>
            <a:off x="973269" y="5294154"/>
            <a:ext cx="6400800" cy="982960"/>
          </a:xfrm>
        </p:spPr>
        <p:txBody>
          <a:bodyPr>
            <a:noAutofit/>
          </a:bodyPr>
          <a:lstStyle/>
          <a:p>
            <a:r>
              <a:rPr lang="nl-NL" sz="3300" b="1" dirty="0"/>
              <a:t>M = </a:t>
            </a:r>
            <a:r>
              <a:rPr lang="nl-NL" sz="3300" b="1" dirty="0" err="1"/>
              <a:t>Moisture</a:t>
            </a:r>
            <a:endParaRPr lang="nl-NL" sz="3300" b="1" dirty="0"/>
          </a:p>
          <a:p>
            <a:r>
              <a:rPr lang="nl-NL" sz="3300" b="1" dirty="0"/>
              <a:t>Vochtigheid van wond</a:t>
            </a:r>
          </a:p>
        </p:txBody>
      </p:sp>
      <p:pic>
        <p:nvPicPr>
          <p:cNvPr id="2" name="Afbeelding 1"/>
          <p:cNvPicPr>
            <a:picLocks noChangeAspect="1"/>
          </p:cNvPicPr>
          <p:nvPr/>
        </p:nvPicPr>
        <p:blipFill>
          <a:blip r:embed="rId2"/>
          <a:stretch>
            <a:fillRect/>
          </a:stretch>
        </p:blipFill>
        <p:spPr>
          <a:xfrm rot="888191">
            <a:off x="9015045" y="3874515"/>
            <a:ext cx="3001798" cy="2501498"/>
          </a:xfrm>
          <a:prstGeom prst="rect">
            <a:avLst/>
          </a:prstGeom>
        </p:spPr>
      </p:pic>
    </p:spTree>
    <p:extLst>
      <p:ext uri="{BB962C8B-B14F-4D97-AF65-F5344CB8AC3E}">
        <p14:creationId xmlns:p14="http://schemas.microsoft.com/office/powerpoint/2010/main" val="565781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17230" y="3842947"/>
            <a:ext cx="8792308" cy="1470025"/>
          </a:xfrm>
        </p:spPr>
        <p:txBody>
          <a:bodyPr/>
          <a:lstStyle/>
          <a:p>
            <a:r>
              <a:rPr lang="nl-NL" sz="2800" b="0" dirty="0"/>
              <a:t>Stimuleer de </a:t>
            </a:r>
            <a:r>
              <a:rPr lang="nl-NL" sz="2800" b="0" dirty="0" smtClean="0"/>
              <a:t>genezing </a:t>
            </a:r>
            <a:r>
              <a:rPr lang="nl-NL" sz="2800" b="0" dirty="0"/>
              <a:t>vanuit de wondranden:</a:t>
            </a:r>
            <a:br>
              <a:rPr lang="nl-NL" sz="2800" b="0" dirty="0"/>
            </a:br>
            <a:r>
              <a:rPr lang="nl-NL" sz="2800" b="0" dirty="0" smtClean="0"/>
              <a:t>* Bescherm </a:t>
            </a:r>
            <a:r>
              <a:rPr lang="nl-NL" sz="2800" b="0" dirty="0"/>
              <a:t>de wondranden en </a:t>
            </a:r>
            <a:r>
              <a:rPr lang="nl-NL" sz="2800" b="0" dirty="0" smtClean="0"/>
              <a:t>wondomgeving.</a:t>
            </a:r>
            <a:r>
              <a:rPr lang="nl-NL" sz="2800" b="0" dirty="0"/>
              <a:t/>
            </a:r>
            <a:br>
              <a:rPr lang="nl-NL" sz="2800" b="0" dirty="0"/>
            </a:br>
            <a:r>
              <a:rPr lang="nl-NL" sz="2800" b="0" dirty="0" smtClean="0"/>
              <a:t>* Zorg </a:t>
            </a:r>
            <a:r>
              <a:rPr lang="nl-NL" sz="2800" b="0" dirty="0"/>
              <a:t>voor vitale </a:t>
            </a:r>
            <a:r>
              <a:rPr lang="nl-NL" sz="2800" b="0" dirty="0" smtClean="0"/>
              <a:t>wondranden.</a:t>
            </a:r>
            <a:br>
              <a:rPr lang="nl-NL" sz="2800" b="0" dirty="0" smtClean="0"/>
            </a:br>
            <a:r>
              <a:rPr lang="nl-NL" sz="2800" b="0" dirty="0"/>
              <a:t/>
            </a:r>
            <a:br>
              <a:rPr lang="nl-NL" sz="2800" b="0" dirty="0"/>
            </a:br>
            <a:r>
              <a:rPr lang="nl-NL" sz="2800" b="0" dirty="0"/>
              <a:t>Als de eerste 3 stappen met goed resultaat zijn doorlopen, dan is een genezingsproces zichtbaar vanuit de wondranden en/of vanuit het midden van de wond.</a:t>
            </a:r>
            <a:r>
              <a:rPr lang="nl-NL" dirty="0">
                <a:latin typeface="Arial" panose="020B0604020202020204" pitchFamily="34" charset="0"/>
              </a:rPr>
              <a:t/>
            </a:r>
            <a:br>
              <a:rPr lang="nl-NL" dirty="0">
                <a:latin typeface="Arial" panose="020B0604020202020204" pitchFamily="34" charset="0"/>
              </a:rPr>
            </a:br>
            <a:endParaRPr lang="nl-NL" dirty="0"/>
          </a:p>
        </p:txBody>
      </p:sp>
      <p:sp>
        <p:nvSpPr>
          <p:cNvPr id="6" name="Ondertitel 5"/>
          <p:cNvSpPr>
            <a:spLocks noGrp="1"/>
          </p:cNvSpPr>
          <p:nvPr>
            <p:ph type="subTitle" idx="1"/>
          </p:nvPr>
        </p:nvSpPr>
        <p:spPr>
          <a:xfrm>
            <a:off x="1135360" y="5312972"/>
            <a:ext cx="6400800" cy="910952"/>
          </a:xfrm>
        </p:spPr>
        <p:txBody>
          <a:bodyPr>
            <a:noAutofit/>
          </a:bodyPr>
          <a:lstStyle/>
          <a:p>
            <a:r>
              <a:rPr lang="nl-NL" sz="3300" b="1" dirty="0"/>
              <a:t>E = </a:t>
            </a:r>
            <a:r>
              <a:rPr lang="nl-NL" sz="3300" b="1" dirty="0" err="1"/>
              <a:t>Edge</a:t>
            </a:r>
            <a:endParaRPr lang="nl-NL" sz="3300" b="1" dirty="0"/>
          </a:p>
          <a:p>
            <a:r>
              <a:rPr lang="nl-NL" sz="3300" b="1" dirty="0"/>
              <a:t>wondranden</a:t>
            </a:r>
          </a:p>
        </p:txBody>
      </p:sp>
      <p:pic>
        <p:nvPicPr>
          <p:cNvPr id="2" name="Afbeelding 1"/>
          <p:cNvPicPr>
            <a:picLocks noChangeAspect="1"/>
          </p:cNvPicPr>
          <p:nvPr/>
        </p:nvPicPr>
        <p:blipFill>
          <a:blip r:embed="rId2"/>
          <a:stretch>
            <a:fillRect/>
          </a:stretch>
        </p:blipFill>
        <p:spPr>
          <a:xfrm rot="1730704">
            <a:off x="8651588" y="3541800"/>
            <a:ext cx="2552160" cy="2685172"/>
          </a:xfrm>
          <a:prstGeom prst="rect">
            <a:avLst/>
          </a:prstGeom>
        </p:spPr>
      </p:pic>
    </p:spTree>
    <p:extLst>
      <p:ext uri="{BB962C8B-B14F-4D97-AF65-F5344CB8AC3E}">
        <p14:creationId xmlns:p14="http://schemas.microsoft.com/office/powerpoint/2010/main" val="2239133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WOND BESLISBOMEN</a:t>
            </a:r>
            <a:endParaRPr lang="nl-NL" dirty="0"/>
          </a:p>
        </p:txBody>
      </p:sp>
    </p:spTree>
    <p:extLst>
      <p:ext uri="{BB962C8B-B14F-4D97-AF65-F5344CB8AC3E}">
        <p14:creationId xmlns:p14="http://schemas.microsoft.com/office/powerpoint/2010/main" val="2759497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292" t="17006" r="18010" b="6068"/>
          <a:stretch/>
        </p:blipFill>
        <p:spPr>
          <a:xfrm>
            <a:off x="1055077" y="128588"/>
            <a:ext cx="10013950" cy="6591300"/>
          </a:xfrm>
        </p:spPr>
      </p:pic>
    </p:spTree>
    <p:extLst>
      <p:ext uri="{BB962C8B-B14F-4D97-AF65-F5344CB8AC3E}">
        <p14:creationId xmlns:p14="http://schemas.microsoft.com/office/powerpoint/2010/main" val="3626809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292" t="15606" r="17560" b="5745"/>
          <a:stretch/>
        </p:blipFill>
        <p:spPr>
          <a:xfrm>
            <a:off x="750276" y="199537"/>
            <a:ext cx="9718431" cy="6495012"/>
          </a:xfrm>
        </p:spPr>
      </p:pic>
    </p:spTree>
    <p:extLst>
      <p:ext uri="{BB962C8B-B14F-4D97-AF65-F5344CB8AC3E}">
        <p14:creationId xmlns:p14="http://schemas.microsoft.com/office/powerpoint/2010/main" val="1227128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4294967295"/>
          </p:nvPr>
        </p:nvPicPr>
        <p:blipFill>
          <a:blip r:embed="rId2"/>
          <a:stretch>
            <a:fillRect/>
          </a:stretch>
        </p:blipFill>
        <p:spPr>
          <a:xfrm>
            <a:off x="1595280" y="566318"/>
            <a:ext cx="8540750" cy="5632450"/>
          </a:xfrm>
          <a:prstGeom prst="rect">
            <a:avLst/>
          </a:prstGeom>
        </p:spPr>
      </p:pic>
    </p:spTree>
    <p:extLst>
      <p:ext uri="{BB962C8B-B14F-4D97-AF65-F5344CB8AC3E}">
        <p14:creationId xmlns:p14="http://schemas.microsoft.com/office/powerpoint/2010/main" val="3591367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lesopzet</a:t>
            </a:r>
            <a:endParaRPr lang="nl-NL" dirty="0"/>
          </a:p>
        </p:txBody>
      </p:sp>
      <p:sp>
        <p:nvSpPr>
          <p:cNvPr id="3" name="Tijdelijke aanduiding voor inhoud 2"/>
          <p:cNvSpPr>
            <a:spLocks noGrp="1"/>
          </p:cNvSpPr>
          <p:nvPr>
            <p:ph idx="1"/>
          </p:nvPr>
        </p:nvSpPr>
        <p:spPr>
          <a:xfrm>
            <a:off x="666312" y="2738103"/>
            <a:ext cx="10554574" cy="3636511"/>
          </a:xfrm>
        </p:spPr>
        <p:txBody>
          <a:bodyPr/>
          <a:lstStyle/>
          <a:p>
            <a:r>
              <a:rPr lang="nl-NL" sz="2800" dirty="0" smtClean="0"/>
              <a:t>PP theorie</a:t>
            </a:r>
          </a:p>
          <a:p>
            <a:r>
              <a:rPr lang="nl-NL" sz="2800" dirty="0" smtClean="0"/>
              <a:t>Soorten wonden bekijken</a:t>
            </a:r>
          </a:p>
          <a:p>
            <a:r>
              <a:rPr lang="nl-NL" sz="2800" dirty="0" smtClean="0"/>
              <a:t>Opdracht WCS</a:t>
            </a:r>
          </a:p>
          <a:p>
            <a:r>
              <a:rPr lang="nl-NL" sz="2800" dirty="0" smtClean="0"/>
              <a:t>Oefenen spoelen van een wond</a:t>
            </a:r>
          </a:p>
          <a:p>
            <a:endParaRPr lang="nl-NL" sz="2800" dirty="0" smtClean="0"/>
          </a:p>
          <a:p>
            <a:endParaRPr lang="nl-NL" dirty="0" smtClean="0"/>
          </a:p>
          <a:p>
            <a:endParaRPr lang="nl-NL" dirty="0"/>
          </a:p>
        </p:txBody>
      </p:sp>
    </p:spTree>
    <p:extLst>
      <p:ext uri="{BB962C8B-B14F-4D97-AF65-F5344CB8AC3E}">
        <p14:creationId xmlns:p14="http://schemas.microsoft.com/office/powerpoint/2010/main" val="3002688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4294967295"/>
          </p:nvPr>
        </p:nvPicPr>
        <p:blipFill>
          <a:blip r:embed="rId2"/>
          <a:stretch>
            <a:fillRect/>
          </a:stretch>
        </p:blipFill>
        <p:spPr>
          <a:xfrm>
            <a:off x="947535" y="926123"/>
            <a:ext cx="10494188" cy="4991467"/>
          </a:xfrm>
          <a:prstGeom prst="rect">
            <a:avLst/>
          </a:prstGeom>
        </p:spPr>
      </p:pic>
    </p:spTree>
    <p:extLst>
      <p:ext uri="{BB962C8B-B14F-4D97-AF65-F5344CB8AC3E}">
        <p14:creationId xmlns:p14="http://schemas.microsoft.com/office/powerpoint/2010/main" val="831717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4294967295"/>
          </p:nvPr>
        </p:nvPicPr>
        <p:blipFill>
          <a:blip r:embed="rId2"/>
          <a:stretch>
            <a:fillRect/>
          </a:stretch>
        </p:blipFill>
        <p:spPr>
          <a:xfrm>
            <a:off x="2192215" y="266945"/>
            <a:ext cx="6192838" cy="6254750"/>
          </a:xfrm>
          <a:prstGeom prst="rect">
            <a:avLst/>
          </a:prstGeom>
        </p:spPr>
      </p:pic>
    </p:spTree>
    <p:extLst>
      <p:ext uri="{BB962C8B-B14F-4D97-AF65-F5344CB8AC3E}">
        <p14:creationId xmlns:p14="http://schemas.microsoft.com/office/powerpoint/2010/main" val="4095741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sz="2400" dirty="0" smtClean="0">
                <a:solidFill>
                  <a:schemeClr val="tx1"/>
                </a:solidFill>
                <a:ea typeface="Hiragino Kaku Gothic Pro W6" charset="-128"/>
                <a:cs typeface="Hiragino Kaku Gothic Pro W6" charset="-128"/>
              </a:rPr>
              <a:t>Bekijk de wond m.b.v. beslisboom</a:t>
            </a:r>
            <a:r>
              <a:rPr lang="nl-NL" sz="2400" dirty="0">
                <a:solidFill>
                  <a:schemeClr val="tx1"/>
                </a:solidFill>
                <a:ea typeface="Hiragino Kaku Gothic Pro W6" charset="-128"/>
                <a:cs typeface="Hiragino Kaku Gothic Pro W6" charset="-128"/>
              </a:rPr>
              <a:t/>
            </a:r>
            <a:br>
              <a:rPr lang="nl-NL" sz="2400" dirty="0">
                <a:solidFill>
                  <a:schemeClr val="tx1"/>
                </a:solidFill>
                <a:ea typeface="Hiragino Kaku Gothic Pro W6" charset="-128"/>
                <a:cs typeface="Hiragino Kaku Gothic Pro W6" charset="-128"/>
              </a:rPr>
            </a:br>
            <a:endParaRPr lang="nl-NL" sz="2400" dirty="0">
              <a:solidFill>
                <a:schemeClr val="tx1"/>
              </a:solidFill>
            </a:endParaRPr>
          </a:p>
        </p:txBody>
      </p:sp>
      <p:sp>
        <p:nvSpPr>
          <p:cNvPr id="2" name="Tijdelijke aanduiding voor tekst 1"/>
          <p:cNvSpPr>
            <a:spLocks noGrp="1"/>
          </p:cNvSpPr>
          <p:nvPr>
            <p:ph type="body" sz="half" idx="2"/>
          </p:nvPr>
        </p:nvSpPr>
        <p:spPr>
          <a:xfrm>
            <a:off x="1073151" y="2647599"/>
            <a:ext cx="3547533" cy="3600311"/>
          </a:xfrm>
        </p:spPr>
        <p:txBody>
          <a:bodyPr>
            <a:noAutofit/>
          </a:bodyPr>
          <a:lstStyle/>
          <a:p>
            <a:r>
              <a:rPr lang="nl-NL" sz="2000" dirty="0" smtClean="0"/>
              <a:t>T=</a:t>
            </a:r>
          </a:p>
          <a:p>
            <a:r>
              <a:rPr lang="nl-NL" sz="2000" dirty="0" smtClean="0"/>
              <a:t>Rode wond</a:t>
            </a:r>
          </a:p>
          <a:p>
            <a:r>
              <a:rPr lang="nl-NL" sz="2000" dirty="0" smtClean="0"/>
              <a:t>I=</a:t>
            </a:r>
          </a:p>
          <a:p>
            <a:r>
              <a:rPr lang="nl-NL" sz="2000" dirty="0" smtClean="0"/>
              <a:t>Geen infectie</a:t>
            </a:r>
          </a:p>
          <a:p>
            <a:r>
              <a:rPr lang="nl-NL" sz="2000" dirty="0" smtClean="0"/>
              <a:t>M=</a:t>
            </a:r>
          </a:p>
          <a:p>
            <a:r>
              <a:rPr lang="nl-NL" sz="2000" dirty="0" smtClean="0"/>
              <a:t>Weinig wondvocht</a:t>
            </a:r>
          </a:p>
          <a:p>
            <a:r>
              <a:rPr lang="nl-NL" sz="2000" dirty="0" smtClean="0"/>
              <a:t>E=</a:t>
            </a:r>
          </a:p>
          <a:p>
            <a:r>
              <a:rPr lang="nl-NL" sz="2000" dirty="0" smtClean="0"/>
              <a:t>Geen verweking wondranden</a:t>
            </a:r>
            <a:endParaRPr lang="nl-NL" sz="2000" dirty="0"/>
          </a:p>
        </p:txBody>
      </p:sp>
      <p:pic>
        <p:nvPicPr>
          <p:cNvPr id="7" name="Afbeelding 6"/>
          <p:cNvPicPr>
            <a:picLocks noChangeAspect="1"/>
          </p:cNvPicPr>
          <p:nvPr/>
        </p:nvPicPr>
        <p:blipFill>
          <a:blip r:embed="rId2"/>
          <a:stretch>
            <a:fillRect/>
          </a:stretch>
        </p:blipFill>
        <p:spPr>
          <a:xfrm>
            <a:off x="5619858" y="1256508"/>
            <a:ext cx="4647982" cy="4647982"/>
          </a:xfrm>
          <a:prstGeom prst="rect">
            <a:avLst/>
          </a:prstGeom>
        </p:spPr>
      </p:pic>
    </p:spTree>
    <p:extLst>
      <p:ext uri="{BB962C8B-B14F-4D97-AF65-F5344CB8AC3E}">
        <p14:creationId xmlns:p14="http://schemas.microsoft.com/office/powerpoint/2010/main" val="22326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5843772" y="1007584"/>
            <a:ext cx="5815446" cy="4361583"/>
          </a:xfrm>
          <a:prstGeom prst="rect">
            <a:avLst/>
          </a:prstGeom>
        </p:spPr>
      </p:pic>
      <p:sp>
        <p:nvSpPr>
          <p:cNvPr id="2" name="Tijdelijke aanduiding voor tekst 1"/>
          <p:cNvSpPr>
            <a:spLocks noGrp="1"/>
          </p:cNvSpPr>
          <p:nvPr>
            <p:ph type="body" sz="half" idx="2"/>
          </p:nvPr>
        </p:nvSpPr>
        <p:spPr>
          <a:xfrm>
            <a:off x="1049705" y="2882061"/>
            <a:ext cx="3547533" cy="3600311"/>
          </a:xfrm>
        </p:spPr>
        <p:txBody>
          <a:bodyPr>
            <a:noAutofit/>
          </a:bodyPr>
          <a:lstStyle/>
          <a:p>
            <a:r>
              <a:rPr lang="nl-NL" sz="2000" dirty="0" smtClean="0"/>
              <a:t>T=</a:t>
            </a:r>
          </a:p>
          <a:p>
            <a:r>
              <a:rPr lang="nl-NL" sz="2000" dirty="0" smtClean="0"/>
              <a:t>Wondbed is bedekt met een beslag</a:t>
            </a:r>
          </a:p>
          <a:p>
            <a:r>
              <a:rPr lang="nl-NL" sz="2000" dirty="0" smtClean="0"/>
              <a:t>I=</a:t>
            </a:r>
          </a:p>
          <a:p>
            <a:r>
              <a:rPr lang="nl-NL" sz="2000" dirty="0" err="1" smtClean="0"/>
              <a:t>Ws</a:t>
            </a:r>
            <a:r>
              <a:rPr lang="nl-NL" sz="2000" dirty="0" smtClean="0"/>
              <a:t>. wel groenig beslag op de wond</a:t>
            </a:r>
          </a:p>
          <a:p>
            <a:r>
              <a:rPr lang="nl-NL" sz="2000" dirty="0" smtClean="0"/>
              <a:t>M=</a:t>
            </a:r>
          </a:p>
          <a:p>
            <a:r>
              <a:rPr lang="nl-NL" sz="2000" dirty="0" smtClean="0"/>
              <a:t>Vochtig</a:t>
            </a:r>
          </a:p>
          <a:p>
            <a:r>
              <a:rPr lang="nl-NL" sz="2000" dirty="0" smtClean="0"/>
              <a:t>E=</a:t>
            </a:r>
          </a:p>
          <a:p>
            <a:r>
              <a:rPr lang="nl-NL" sz="2000" dirty="0" smtClean="0"/>
              <a:t>Wondranden niet verweekt</a:t>
            </a:r>
          </a:p>
          <a:p>
            <a:endParaRPr lang="nl-NL" sz="2000" dirty="0"/>
          </a:p>
        </p:txBody>
      </p:sp>
      <p:sp>
        <p:nvSpPr>
          <p:cNvPr id="8" name="Titel 7"/>
          <p:cNvSpPr>
            <a:spLocks noGrp="1"/>
          </p:cNvSpPr>
          <p:nvPr>
            <p:ph type="title"/>
          </p:nvPr>
        </p:nvSpPr>
        <p:spPr>
          <a:xfrm>
            <a:off x="1272444" y="116632"/>
            <a:ext cx="3547533" cy="1618396"/>
          </a:xfrm>
        </p:spPr>
        <p:txBody>
          <a:bodyPr/>
          <a:lstStyle/>
          <a:p>
            <a:r>
              <a:rPr lang="nl-NL" dirty="0">
                <a:solidFill>
                  <a:schemeClr val="tx1"/>
                </a:solidFill>
                <a:ea typeface="Hiragino Kaku Gothic Pro W6" charset="-128"/>
                <a:cs typeface="Hiragino Kaku Gothic Pro W6" charset="-128"/>
              </a:rPr>
              <a:t>Bekijk de wond m.b.v. beslisboom</a:t>
            </a:r>
            <a:endParaRPr lang="nl-NL" dirty="0"/>
          </a:p>
        </p:txBody>
      </p:sp>
    </p:spTree>
    <p:extLst>
      <p:ext uri="{BB962C8B-B14F-4D97-AF65-F5344CB8AC3E}">
        <p14:creationId xmlns:p14="http://schemas.microsoft.com/office/powerpoint/2010/main" val="29874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a:xfrm>
            <a:off x="1073150" y="2623613"/>
            <a:ext cx="3547533" cy="3600311"/>
          </a:xfrm>
        </p:spPr>
        <p:txBody>
          <a:bodyPr>
            <a:noAutofit/>
          </a:bodyPr>
          <a:lstStyle/>
          <a:p>
            <a:r>
              <a:rPr lang="nl-NL" sz="2000" dirty="0" smtClean="0"/>
              <a:t>T=</a:t>
            </a:r>
          </a:p>
          <a:p>
            <a:r>
              <a:rPr lang="nl-NL" sz="2000" dirty="0" smtClean="0"/>
              <a:t>Rood, klein puntje zwart</a:t>
            </a:r>
          </a:p>
          <a:p>
            <a:r>
              <a:rPr lang="nl-NL" sz="2000" dirty="0" smtClean="0"/>
              <a:t>I=</a:t>
            </a:r>
          </a:p>
          <a:p>
            <a:r>
              <a:rPr lang="nl-NL" sz="2000" dirty="0" smtClean="0"/>
              <a:t>Geen infectie</a:t>
            </a:r>
          </a:p>
          <a:p>
            <a:r>
              <a:rPr lang="nl-NL" sz="2000" dirty="0" smtClean="0"/>
              <a:t>M= </a:t>
            </a:r>
          </a:p>
          <a:p>
            <a:r>
              <a:rPr lang="nl-NL" sz="2000" dirty="0" smtClean="0"/>
              <a:t>Droog</a:t>
            </a:r>
          </a:p>
          <a:p>
            <a:r>
              <a:rPr lang="nl-NL" sz="2000" dirty="0" smtClean="0"/>
              <a:t>E=</a:t>
            </a:r>
          </a:p>
          <a:p>
            <a:r>
              <a:rPr lang="nl-NL" sz="2000" dirty="0" smtClean="0"/>
              <a:t>Geen verweking van wondranden</a:t>
            </a:r>
            <a:endParaRPr lang="nl-NL" sz="2000" dirty="0"/>
          </a:p>
        </p:txBody>
      </p:sp>
      <p:sp>
        <p:nvSpPr>
          <p:cNvPr id="4" name="Tijdelijke aanduiding voor datum 3"/>
          <p:cNvSpPr>
            <a:spLocks noGrp="1"/>
          </p:cNvSpPr>
          <p:nvPr>
            <p:ph type="dt" sz="half" idx="10"/>
          </p:nvPr>
        </p:nvSpPr>
        <p:spPr/>
        <p:txBody>
          <a:bodyPr/>
          <a:lstStyle/>
          <a:p>
            <a:r>
              <a:rPr lang="en-US" smtClean="0"/>
              <a:t>10/10/11</a:t>
            </a:r>
            <a:endParaRPr lang="en-US"/>
          </a:p>
        </p:txBody>
      </p:sp>
      <p:pic>
        <p:nvPicPr>
          <p:cNvPr id="5" name="Afbeelding 4"/>
          <p:cNvPicPr>
            <a:picLocks noChangeAspect="1"/>
          </p:cNvPicPr>
          <p:nvPr/>
        </p:nvPicPr>
        <p:blipFill>
          <a:blip r:embed="rId2"/>
          <a:stretch>
            <a:fillRect/>
          </a:stretch>
        </p:blipFill>
        <p:spPr>
          <a:xfrm>
            <a:off x="4730667" y="1697541"/>
            <a:ext cx="6410940" cy="4199166"/>
          </a:xfrm>
          <a:prstGeom prst="rect">
            <a:avLst/>
          </a:prstGeom>
        </p:spPr>
      </p:pic>
      <p:sp>
        <p:nvSpPr>
          <p:cNvPr id="3" name="Rechthoek 2"/>
          <p:cNvSpPr/>
          <p:nvPr/>
        </p:nvSpPr>
        <p:spPr>
          <a:xfrm>
            <a:off x="1448206" y="795786"/>
            <a:ext cx="3282461" cy="1569660"/>
          </a:xfrm>
          <a:prstGeom prst="rect">
            <a:avLst/>
          </a:prstGeom>
        </p:spPr>
        <p:txBody>
          <a:bodyPr wrap="square">
            <a:spAutoFit/>
          </a:bodyPr>
          <a:lstStyle/>
          <a:p>
            <a:r>
              <a:rPr lang="nl-NL" sz="2400" b="1" dirty="0">
                <a:ea typeface="Hiragino Kaku Gothic Pro W6" charset="-128"/>
                <a:cs typeface="Hiragino Kaku Gothic Pro W6" charset="-128"/>
              </a:rPr>
              <a:t>Bekijk de wond m.b.v. beslisboom</a:t>
            </a:r>
            <a:r>
              <a:rPr lang="nl-NL" sz="2400" b="1" dirty="0"/>
              <a:t/>
            </a:r>
            <a:br>
              <a:rPr lang="nl-NL" sz="2400" b="1" dirty="0"/>
            </a:br>
            <a:r>
              <a:rPr lang="nl-NL" sz="2400" b="1" dirty="0"/>
              <a:t/>
            </a:r>
            <a:br>
              <a:rPr lang="nl-NL" sz="2400" b="1" dirty="0"/>
            </a:br>
            <a:endParaRPr lang="nl-NL" sz="2400" b="1" dirty="0"/>
          </a:p>
        </p:txBody>
      </p:sp>
    </p:spTree>
    <p:extLst>
      <p:ext uri="{BB962C8B-B14F-4D97-AF65-F5344CB8AC3E}">
        <p14:creationId xmlns:p14="http://schemas.microsoft.com/office/powerpoint/2010/main" val="40388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p:cNvSpPr>
            <a:spLocks noGrp="1"/>
          </p:cNvSpPr>
          <p:nvPr>
            <p:ph idx="1"/>
          </p:nvPr>
        </p:nvSpPr>
        <p:spPr/>
        <p:txBody>
          <a:bodyPr/>
          <a:lstStyle/>
          <a:p>
            <a:pPr marL="457200" indent="-457200">
              <a:buFont typeface="Arial" panose="020B0604020202020204" pitchFamily="34" charset="0"/>
              <a:buChar char="•"/>
            </a:pPr>
            <a:r>
              <a:rPr lang="nl-NL" i="1" dirty="0">
                <a:solidFill>
                  <a:schemeClr val="tx1"/>
                </a:solidFill>
              </a:rPr>
              <a:t>Wat zie je ?</a:t>
            </a:r>
          </a:p>
          <a:p>
            <a:pPr marL="457200" indent="-457200">
              <a:buFont typeface="Arial" panose="020B0604020202020204" pitchFamily="34" charset="0"/>
              <a:buChar char="•"/>
            </a:pPr>
            <a:r>
              <a:rPr lang="nl-NL" i="1" dirty="0">
                <a:solidFill>
                  <a:schemeClr val="tx1"/>
                </a:solidFill>
              </a:rPr>
              <a:t>Behandeling ?</a:t>
            </a:r>
          </a:p>
          <a:p>
            <a:endParaRPr lang="nl-NL" dirty="0"/>
          </a:p>
        </p:txBody>
      </p:sp>
      <p:sp>
        <p:nvSpPr>
          <p:cNvPr id="2" name="Tijdelijke aanduiding voor tekst 1"/>
          <p:cNvSpPr>
            <a:spLocks noGrp="1"/>
          </p:cNvSpPr>
          <p:nvPr>
            <p:ph type="body" sz="half" idx="2"/>
          </p:nvPr>
        </p:nvSpPr>
        <p:spPr>
          <a:xfrm>
            <a:off x="981908" y="2806176"/>
            <a:ext cx="3547533" cy="3600311"/>
          </a:xfrm>
        </p:spPr>
        <p:txBody>
          <a:bodyPr>
            <a:normAutofit fontScale="92500" lnSpcReduction="20000"/>
          </a:bodyPr>
          <a:lstStyle/>
          <a:p>
            <a:r>
              <a:rPr lang="nl-NL" sz="2000" dirty="0" smtClean="0"/>
              <a:t>T=</a:t>
            </a:r>
          </a:p>
          <a:p>
            <a:r>
              <a:rPr lang="nl-NL" sz="2000" dirty="0" smtClean="0"/>
              <a:t>Rood met geel</a:t>
            </a:r>
          </a:p>
          <a:p>
            <a:r>
              <a:rPr lang="nl-NL" sz="2000" dirty="0" smtClean="0"/>
              <a:t>I=</a:t>
            </a:r>
          </a:p>
          <a:p>
            <a:r>
              <a:rPr lang="nl-NL" sz="2000" dirty="0" err="1" smtClean="0"/>
              <a:t>Ws</a:t>
            </a:r>
            <a:r>
              <a:rPr lang="nl-NL" sz="2000" dirty="0" smtClean="0"/>
              <a:t> wel, gezien kleur wondvocht </a:t>
            </a:r>
          </a:p>
          <a:p>
            <a:r>
              <a:rPr lang="nl-NL" sz="2000" dirty="0" smtClean="0"/>
              <a:t>M=</a:t>
            </a:r>
          </a:p>
          <a:p>
            <a:r>
              <a:rPr lang="nl-NL" sz="2000" dirty="0" smtClean="0"/>
              <a:t>Vochtig</a:t>
            </a:r>
          </a:p>
          <a:p>
            <a:r>
              <a:rPr lang="nl-NL" sz="2000" dirty="0" smtClean="0"/>
              <a:t>E=</a:t>
            </a:r>
          </a:p>
          <a:p>
            <a:r>
              <a:rPr lang="nl-NL" sz="2000" dirty="0" smtClean="0"/>
              <a:t>Wondranden zijn dik, eelt of hoornlaag te zien</a:t>
            </a:r>
          </a:p>
          <a:p>
            <a:endParaRPr lang="nl-NL" dirty="0" smtClean="0"/>
          </a:p>
          <a:p>
            <a:endParaRPr lang="nl-NL" dirty="0" smtClean="0"/>
          </a:p>
          <a:p>
            <a:endParaRPr lang="nl-NL" dirty="0"/>
          </a:p>
        </p:txBody>
      </p:sp>
      <p:pic>
        <p:nvPicPr>
          <p:cNvPr id="3" name="Afbeelding 2"/>
          <p:cNvPicPr>
            <a:picLocks noChangeAspect="1"/>
          </p:cNvPicPr>
          <p:nvPr/>
        </p:nvPicPr>
        <p:blipFill>
          <a:blip r:embed="rId2"/>
          <a:stretch>
            <a:fillRect/>
          </a:stretch>
        </p:blipFill>
        <p:spPr>
          <a:xfrm>
            <a:off x="4938788" y="324156"/>
            <a:ext cx="6366469" cy="6082331"/>
          </a:xfrm>
          <a:prstGeom prst="rect">
            <a:avLst/>
          </a:prstGeom>
        </p:spPr>
      </p:pic>
      <p:sp>
        <p:nvSpPr>
          <p:cNvPr id="8" name="Rechthoek 7"/>
          <p:cNvSpPr/>
          <p:nvPr/>
        </p:nvSpPr>
        <p:spPr>
          <a:xfrm>
            <a:off x="1549217" y="958333"/>
            <a:ext cx="2913505" cy="830997"/>
          </a:xfrm>
          <a:prstGeom prst="rect">
            <a:avLst/>
          </a:prstGeom>
        </p:spPr>
        <p:txBody>
          <a:bodyPr wrap="square">
            <a:spAutoFit/>
          </a:bodyPr>
          <a:lstStyle/>
          <a:p>
            <a:r>
              <a:rPr lang="nl-NL" sz="2400" b="1" dirty="0">
                <a:ea typeface="Hiragino Kaku Gothic Pro W6" charset="-128"/>
                <a:cs typeface="Hiragino Kaku Gothic Pro W6" charset="-128"/>
              </a:rPr>
              <a:t>Bekijk de wond m.b.v. beslisboom</a:t>
            </a:r>
            <a:endParaRPr lang="nl-NL" sz="2400" dirty="0"/>
          </a:p>
        </p:txBody>
      </p:sp>
      <p:sp>
        <p:nvSpPr>
          <p:cNvPr id="9" name="Titel 8"/>
          <p:cNvSpPr>
            <a:spLocks noGrp="1"/>
          </p:cNvSpPr>
          <p:nvPr>
            <p:ph type="title"/>
          </p:nvPr>
        </p:nvSpPr>
        <p:spPr/>
        <p:txBody>
          <a:bodyPr/>
          <a:lstStyle/>
          <a:p>
            <a:endParaRPr lang="nl-NL"/>
          </a:p>
        </p:txBody>
      </p:sp>
    </p:spTree>
    <p:extLst>
      <p:ext uri="{BB962C8B-B14F-4D97-AF65-F5344CB8AC3E}">
        <p14:creationId xmlns:p14="http://schemas.microsoft.com/office/powerpoint/2010/main" val="18185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4987426" y="1264131"/>
            <a:ext cx="6886769" cy="4596918"/>
          </a:xfrm>
          <a:prstGeom prst="rect">
            <a:avLst/>
          </a:prstGeom>
        </p:spPr>
      </p:pic>
      <p:sp>
        <p:nvSpPr>
          <p:cNvPr id="2" name="Titel 1"/>
          <p:cNvSpPr>
            <a:spLocks noGrp="1"/>
          </p:cNvSpPr>
          <p:nvPr>
            <p:ph type="title"/>
          </p:nvPr>
        </p:nvSpPr>
        <p:spPr>
          <a:xfrm>
            <a:off x="1252324" y="45912"/>
            <a:ext cx="3547533" cy="1618396"/>
          </a:xfrm>
        </p:spPr>
        <p:txBody>
          <a:bodyPr/>
          <a:lstStyle/>
          <a:p>
            <a:r>
              <a:rPr lang="nl-NL" dirty="0">
                <a:ea typeface="Hiragino Kaku Gothic Pro W6" charset="-128"/>
                <a:cs typeface="Hiragino Kaku Gothic Pro W6" charset="-128"/>
              </a:rPr>
              <a:t>Bekijk de wond m.b.v. beslisboom</a:t>
            </a:r>
            <a:endParaRPr lang="nl-NL" dirty="0"/>
          </a:p>
        </p:txBody>
      </p:sp>
      <p:sp>
        <p:nvSpPr>
          <p:cNvPr id="3" name="Tijdelijke aanduiding voor tekst 2"/>
          <p:cNvSpPr>
            <a:spLocks noGrp="1"/>
          </p:cNvSpPr>
          <p:nvPr>
            <p:ph type="body" sz="half" idx="2"/>
          </p:nvPr>
        </p:nvSpPr>
        <p:spPr/>
        <p:txBody>
          <a:bodyPr>
            <a:normAutofit/>
          </a:bodyPr>
          <a:lstStyle/>
          <a:p>
            <a:r>
              <a:rPr lang="nl-NL" sz="2000" dirty="0" smtClean="0"/>
              <a:t>T=</a:t>
            </a:r>
          </a:p>
          <a:p>
            <a:r>
              <a:rPr lang="nl-NL" sz="2000" dirty="0" smtClean="0"/>
              <a:t>Zwart </a:t>
            </a:r>
          </a:p>
          <a:p>
            <a:r>
              <a:rPr lang="nl-NL" sz="2000" dirty="0" smtClean="0"/>
              <a:t>I=</a:t>
            </a:r>
          </a:p>
          <a:p>
            <a:r>
              <a:rPr lang="nl-NL" sz="2000" dirty="0" smtClean="0"/>
              <a:t>Roodheid rondom </a:t>
            </a:r>
          </a:p>
          <a:p>
            <a:r>
              <a:rPr lang="nl-NL" sz="2000" dirty="0" smtClean="0"/>
              <a:t>M=</a:t>
            </a:r>
          </a:p>
          <a:p>
            <a:r>
              <a:rPr lang="nl-NL" sz="2000" dirty="0" smtClean="0"/>
              <a:t>Nat</a:t>
            </a:r>
          </a:p>
          <a:p>
            <a:r>
              <a:rPr lang="nl-NL" sz="2000" dirty="0" smtClean="0"/>
              <a:t>E=</a:t>
            </a:r>
          </a:p>
          <a:p>
            <a:r>
              <a:rPr lang="nl-NL" sz="2000" dirty="0" smtClean="0"/>
              <a:t>Verweking wondranden</a:t>
            </a:r>
            <a:endParaRPr lang="nl-NL" sz="2000" dirty="0"/>
          </a:p>
        </p:txBody>
      </p:sp>
    </p:spTree>
    <p:extLst>
      <p:ext uri="{BB962C8B-B14F-4D97-AF65-F5344CB8AC3E}">
        <p14:creationId xmlns:p14="http://schemas.microsoft.com/office/powerpoint/2010/main" val="3250345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1570892" y="3326790"/>
            <a:ext cx="11406554" cy="4524375"/>
          </a:xfrm>
        </p:spPr>
        <p:txBody>
          <a:bodyPr/>
          <a:lstStyle/>
          <a:p>
            <a:r>
              <a:rPr lang="nl-NL" dirty="0"/>
              <a:t>Altijd wondverpleegkundige of arts </a:t>
            </a:r>
            <a:r>
              <a:rPr lang="nl-NL" dirty="0" smtClean="0"/>
              <a:t>inschakelen, deze zal</a:t>
            </a:r>
            <a:endParaRPr lang="nl-NL" dirty="0"/>
          </a:p>
          <a:p>
            <a:pPr marL="0" indent="0">
              <a:buNone/>
            </a:pPr>
            <a:r>
              <a:rPr lang="nl-NL" dirty="0"/>
              <a:t> </a:t>
            </a:r>
            <a:r>
              <a:rPr lang="nl-NL" dirty="0" smtClean="0"/>
              <a:t>bijv. </a:t>
            </a:r>
            <a:r>
              <a:rPr lang="nl-NL" dirty="0"/>
              <a:t>een hydrogel </a:t>
            </a:r>
            <a:r>
              <a:rPr lang="nl-NL" dirty="0" smtClean="0"/>
              <a:t>voorschrijven </a:t>
            </a:r>
            <a:r>
              <a:rPr lang="nl-NL" dirty="0"/>
              <a:t>of een </a:t>
            </a:r>
            <a:r>
              <a:rPr lang="nl-NL" dirty="0" err="1"/>
              <a:t>necrotectomie</a:t>
            </a:r>
            <a:r>
              <a:rPr lang="nl-NL" dirty="0"/>
              <a:t> </a:t>
            </a:r>
            <a:r>
              <a:rPr lang="nl-NL" dirty="0" smtClean="0"/>
              <a:t>uitvoeren.</a:t>
            </a:r>
            <a:endParaRPr lang="nl-NL" dirty="0"/>
          </a:p>
          <a:p>
            <a:endParaRPr lang="nl-NL" dirty="0"/>
          </a:p>
        </p:txBody>
      </p:sp>
      <p:pic>
        <p:nvPicPr>
          <p:cNvPr id="5" name="Afbeelding 4"/>
          <p:cNvPicPr>
            <a:picLocks noChangeAspect="1"/>
          </p:cNvPicPr>
          <p:nvPr/>
        </p:nvPicPr>
        <p:blipFill>
          <a:blip r:embed="rId2"/>
          <a:stretch>
            <a:fillRect/>
          </a:stretch>
        </p:blipFill>
        <p:spPr>
          <a:xfrm>
            <a:off x="2028092" y="473153"/>
            <a:ext cx="6609857" cy="3951544"/>
          </a:xfrm>
          <a:prstGeom prst="rect">
            <a:avLst/>
          </a:prstGeom>
        </p:spPr>
      </p:pic>
    </p:spTree>
    <p:extLst>
      <p:ext uri="{BB962C8B-B14F-4D97-AF65-F5344CB8AC3E}">
        <p14:creationId xmlns:p14="http://schemas.microsoft.com/office/powerpoint/2010/main" val="36377866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9609" y="575501"/>
            <a:ext cx="6802438" cy="717550"/>
          </a:xfrm>
        </p:spPr>
        <p:txBody>
          <a:bodyPr/>
          <a:lstStyle/>
          <a:p>
            <a:r>
              <a:rPr lang="nl-NL" dirty="0" smtClean="0"/>
              <a:t>decubitus</a:t>
            </a:r>
            <a:endParaRPr lang="nl-NL" dirty="0"/>
          </a:p>
        </p:txBody>
      </p:sp>
      <p:sp>
        <p:nvSpPr>
          <p:cNvPr id="3" name="Tijdelijke aanduiding voor inhoud 2"/>
          <p:cNvSpPr>
            <a:spLocks noGrp="1"/>
          </p:cNvSpPr>
          <p:nvPr>
            <p:ph idx="1"/>
          </p:nvPr>
        </p:nvSpPr>
        <p:spPr>
          <a:xfrm>
            <a:off x="3627075" y="684648"/>
            <a:ext cx="8471141" cy="1706859"/>
          </a:xfrm>
        </p:spPr>
        <p:txBody>
          <a:bodyPr/>
          <a:lstStyle/>
          <a:p>
            <a:pPr marL="0" indent="0">
              <a:spcBef>
                <a:spcPts val="0"/>
              </a:spcBef>
              <a:buNone/>
            </a:pPr>
            <a:r>
              <a:rPr lang="nl-NL" b="1" dirty="0"/>
              <a:t>Definitie:</a:t>
            </a:r>
          </a:p>
          <a:p>
            <a:pPr marL="0" indent="0">
              <a:spcBef>
                <a:spcPts val="0"/>
              </a:spcBef>
              <a:buNone/>
            </a:pPr>
            <a:r>
              <a:rPr lang="nl-NL" dirty="0"/>
              <a:t>Decubitus is een gelokaliseerde beschadiging van de huid en/of onderliggend weefsel, meestal ter hoogte van een botuitsteeksel, als gevolg van druk, of druk in samenhang met schuifkracht</a:t>
            </a:r>
            <a:r>
              <a:rPr lang="nl-NL" dirty="0" smtClean="0"/>
              <a:t>.</a:t>
            </a:r>
          </a:p>
          <a:p>
            <a:pPr marL="0" indent="0">
              <a:spcBef>
                <a:spcPts val="0"/>
              </a:spcBef>
              <a:buNone/>
            </a:pPr>
            <a:endParaRPr lang="nl-NL" dirty="0"/>
          </a:p>
          <a:p>
            <a:pPr marL="0" indent="0">
              <a:spcBef>
                <a:spcPts val="0"/>
              </a:spcBef>
              <a:buNone/>
            </a:pPr>
            <a:endParaRPr lang="nl-NL" dirty="0"/>
          </a:p>
          <a:p>
            <a:pPr>
              <a:spcBef>
                <a:spcPts val="0"/>
              </a:spcBef>
            </a:pPr>
            <a:endParaRPr lang="nl-NL" dirty="0"/>
          </a:p>
          <a:p>
            <a:endParaRPr lang="nl-N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30" y="2571136"/>
            <a:ext cx="11777737" cy="3470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455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4294967295"/>
          </p:nvPr>
        </p:nvPicPr>
        <p:blipFill>
          <a:blip r:embed="rId2"/>
          <a:stretch>
            <a:fillRect/>
          </a:stretch>
        </p:blipFill>
        <p:spPr>
          <a:xfrm>
            <a:off x="597877" y="1043354"/>
            <a:ext cx="10524458" cy="4375883"/>
          </a:xfrm>
          <a:prstGeom prst="rect">
            <a:avLst/>
          </a:prstGeom>
        </p:spPr>
      </p:pic>
    </p:spTree>
    <p:extLst>
      <p:ext uri="{BB962C8B-B14F-4D97-AF65-F5344CB8AC3E}">
        <p14:creationId xmlns:p14="http://schemas.microsoft.com/office/powerpoint/2010/main" val="3240817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916989" y="904346"/>
            <a:ext cx="5761219" cy="4645555"/>
          </a:xfrm>
          <a:prstGeom prst="rect">
            <a:avLst/>
          </a:prstGeom>
        </p:spPr>
      </p:pic>
      <p:sp>
        <p:nvSpPr>
          <p:cNvPr id="3" name="Ondertitel 2"/>
          <p:cNvSpPr>
            <a:spLocks noGrp="1"/>
          </p:cNvSpPr>
          <p:nvPr>
            <p:ph type="subTitle" idx="1"/>
          </p:nvPr>
        </p:nvSpPr>
        <p:spPr>
          <a:xfrm>
            <a:off x="5791200" y="5549901"/>
            <a:ext cx="6400800" cy="746919"/>
          </a:xfrm>
        </p:spPr>
        <p:txBody>
          <a:bodyPr>
            <a:noAutofit/>
          </a:bodyPr>
          <a:lstStyle/>
          <a:p>
            <a:pPr algn="ctr"/>
            <a:r>
              <a:rPr lang="nl-NL" sz="4400" b="1" i="1" dirty="0"/>
              <a:t>De Huid</a:t>
            </a:r>
          </a:p>
        </p:txBody>
      </p:sp>
    </p:spTree>
    <p:extLst>
      <p:ext uri="{BB962C8B-B14F-4D97-AF65-F5344CB8AC3E}">
        <p14:creationId xmlns:p14="http://schemas.microsoft.com/office/powerpoint/2010/main" val="31859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432015" y="323936"/>
            <a:ext cx="3757808" cy="2837145"/>
          </a:xfrm>
          <a:prstGeom prst="rect">
            <a:avLst/>
          </a:prstGeom>
        </p:spPr>
      </p:pic>
      <p:sp>
        <p:nvSpPr>
          <p:cNvPr id="5" name="Titel 4"/>
          <p:cNvSpPr>
            <a:spLocks noGrp="1"/>
          </p:cNvSpPr>
          <p:nvPr>
            <p:ph type="ctrTitle" idx="4294967295"/>
          </p:nvPr>
        </p:nvSpPr>
        <p:spPr>
          <a:xfrm>
            <a:off x="6216650" y="1965325"/>
            <a:ext cx="5975350" cy="3316288"/>
          </a:xfrm>
        </p:spPr>
        <p:txBody>
          <a:bodyPr/>
          <a:lstStyle/>
          <a:p>
            <a:r>
              <a:rPr lang="nl-NL" dirty="0" smtClean="0"/>
              <a:t>                                                            </a:t>
            </a:r>
            <a:r>
              <a:rPr lang="nl-NL" sz="2800" dirty="0"/>
              <a:t>Graad 1 </a:t>
            </a:r>
            <a:r>
              <a:rPr lang="nl-NL" dirty="0" smtClean="0"/>
              <a:t/>
            </a:r>
            <a:br>
              <a:rPr lang="nl-NL" dirty="0" smtClean="0"/>
            </a:br>
            <a:r>
              <a:rPr lang="nl-NL" sz="2000" dirty="0"/>
              <a:t>                                                           </a:t>
            </a:r>
            <a:r>
              <a:rPr lang="nl-NL" sz="2000" dirty="0" smtClean="0"/>
              <a:t/>
            </a:r>
            <a:br>
              <a:rPr lang="nl-NL" sz="2000" dirty="0" smtClean="0"/>
            </a:br>
            <a:r>
              <a:rPr lang="nl-NL" sz="2000" dirty="0" smtClean="0"/>
              <a:t> </a:t>
            </a:r>
            <a:r>
              <a:rPr lang="nl-NL" sz="2000" dirty="0"/>
              <a:t>Niet wegdrukbare roodheid</a:t>
            </a:r>
            <a:br>
              <a:rPr lang="nl-NL" sz="2000" dirty="0"/>
            </a:br>
            <a:r>
              <a:rPr lang="nl-NL" sz="2000" dirty="0"/>
              <a:t/>
            </a:r>
            <a:br>
              <a:rPr lang="nl-NL" sz="2000" dirty="0"/>
            </a:br>
            <a:r>
              <a:rPr lang="nl-NL" sz="2000" dirty="0"/>
              <a:t/>
            </a:r>
            <a:br>
              <a:rPr lang="nl-NL" sz="2000" dirty="0"/>
            </a:br>
            <a:r>
              <a:rPr lang="nl-NL" sz="2000" dirty="0"/>
              <a:t>								</a:t>
            </a:r>
            <a:br>
              <a:rPr lang="nl-NL" sz="2000" dirty="0"/>
            </a:br>
            <a:r>
              <a:rPr lang="nl-NL" sz="2000" dirty="0"/>
              <a:t>							</a:t>
            </a:r>
            <a:r>
              <a:rPr lang="nl-NL" sz="2000" dirty="0" smtClean="0"/>
              <a:t/>
            </a:r>
            <a:br>
              <a:rPr lang="nl-NL" sz="2000" dirty="0" smtClean="0"/>
            </a:br>
            <a:r>
              <a:rPr lang="nl-NL" sz="2000" dirty="0"/>
              <a:t/>
            </a:r>
            <a:br>
              <a:rPr lang="nl-NL" sz="2000" dirty="0"/>
            </a:br>
            <a:r>
              <a:rPr lang="nl-NL" sz="2800" dirty="0" smtClean="0"/>
              <a:t>Graad </a:t>
            </a:r>
            <a:r>
              <a:rPr lang="nl-NL" sz="2800" dirty="0"/>
              <a:t>2</a:t>
            </a:r>
            <a:r>
              <a:rPr lang="nl-NL" sz="2000" dirty="0"/>
              <a:t/>
            </a:r>
            <a:br>
              <a:rPr lang="nl-NL" sz="2000" dirty="0"/>
            </a:br>
            <a:r>
              <a:rPr lang="nl-NL" sz="2000" dirty="0"/>
              <a:t>                                                           </a:t>
            </a:r>
            <a:r>
              <a:rPr lang="nl-NL" sz="2000" dirty="0" smtClean="0"/>
              <a:t/>
            </a:r>
            <a:br>
              <a:rPr lang="nl-NL" sz="2000" dirty="0" smtClean="0"/>
            </a:br>
            <a:r>
              <a:rPr lang="nl-NL" sz="2000" dirty="0" smtClean="0"/>
              <a:t> </a:t>
            </a:r>
            <a:r>
              <a:rPr lang="nl-NL" sz="2000" dirty="0"/>
              <a:t>Blaar of oppervlakkige ontvelling</a:t>
            </a:r>
          </a:p>
        </p:txBody>
      </p:sp>
      <p:pic>
        <p:nvPicPr>
          <p:cNvPr id="2" name="Afbeelding 1"/>
          <p:cNvPicPr>
            <a:picLocks noChangeAspect="1"/>
          </p:cNvPicPr>
          <p:nvPr/>
        </p:nvPicPr>
        <p:blipFill rotWithShape="1">
          <a:blip r:embed="rId3"/>
          <a:srcRect l="50000" t="264" b="1"/>
          <a:stretch/>
        </p:blipFill>
        <p:spPr>
          <a:xfrm>
            <a:off x="1475621" y="3720441"/>
            <a:ext cx="3680618" cy="2896079"/>
          </a:xfrm>
          <a:prstGeom prst="rect">
            <a:avLst/>
          </a:prstGeom>
        </p:spPr>
      </p:pic>
    </p:spTree>
    <p:extLst>
      <p:ext uri="{BB962C8B-B14F-4D97-AF65-F5344CB8AC3E}">
        <p14:creationId xmlns:p14="http://schemas.microsoft.com/office/powerpoint/2010/main" val="29737361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842000" y="1535113"/>
            <a:ext cx="6350000" cy="4987925"/>
          </a:xfrm>
        </p:spPr>
        <p:txBody>
          <a:bodyPr/>
          <a:lstStyle/>
          <a:p>
            <a:r>
              <a:rPr lang="nl-NL" sz="2400" dirty="0"/>
              <a:t>Graad </a:t>
            </a:r>
            <a:r>
              <a:rPr lang="nl-NL" sz="2400" dirty="0" smtClean="0"/>
              <a:t>3</a:t>
            </a:r>
            <a:br>
              <a:rPr lang="nl-NL" sz="2400" dirty="0" smtClean="0"/>
            </a:br>
            <a:r>
              <a:rPr lang="nl-NL" sz="2400" dirty="0" smtClean="0"/>
              <a:t/>
            </a:r>
            <a:br>
              <a:rPr lang="nl-NL" sz="2400" dirty="0" smtClean="0"/>
            </a:br>
            <a:r>
              <a:rPr lang="nl-NL" sz="2400" dirty="0" smtClean="0"/>
              <a:t>weefsel beschadiging</a:t>
            </a:r>
            <a:br>
              <a:rPr lang="nl-NL" sz="2400" dirty="0" smtClean="0"/>
            </a:br>
            <a:r>
              <a:rPr lang="nl-NL" sz="2400" dirty="0" smtClean="0"/>
              <a:t>van huid en onderhuids bindweefsel</a:t>
            </a:r>
            <a:br>
              <a:rPr lang="nl-NL" sz="2400" dirty="0" smtClean="0"/>
            </a:br>
            <a:r>
              <a:rPr lang="nl-NL" sz="2400" dirty="0"/>
              <a:t/>
            </a:r>
            <a:br>
              <a:rPr lang="nl-NL" sz="2400" dirty="0"/>
            </a:br>
            <a:r>
              <a:rPr lang="nl-NL" sz="2400" dirty="0" smtClean="0"/>
              <a:t/>
            </a:r>
            <a:br>
              <a:rPr lang="nl-NL" sz="2400" dirty="0" smtClean="0"/>
            </a:br>
            <a:r>
              <a:rPr lang="nl-NL" sz="2400" dirty="0" smtClean="0"/>
              <a:t/>
            </a:r>
            <a:br>
              <a:rPr lang="nl-NL" sz="2400" dirty="0" smtClean="0"/>
            </a:br>
            <a:r>
              <a:rPr lang="nl-NL" sz="2400" dirty="0"/>
              <a:t/>
            </a:r>
            <a:br>
              <a:rPr lang="nl-NL" sz="2400" dirty="0"/>
            </a:br>
            <a:r>
              <a:rPr lang="nl-NL" sz="2400" dirty="0"/>
              <a:t/>
            </a:r>
            <a:br>
              <a:rPr lang="nl-NL" sz="2400" dirty="0"/>
            </a:br>
            <a:r>
              <a:rPr lang="nl-NL" sz="2400" dirty="0"/>
              <a:t>Graad </a:t>
            </a:r>
            <a:r>
              <a:rPr lang="nl-NL" sz="2400" dirty="0" smtClean="0"/>
              <a:t>4</a:t>
            </a:r>
            <a:br>
              <a:rPr lang="nl-NL" sz="2400" dirty="0" smtClean="0"/>
            </a:br>
            <a:r>
              <a:rPr lang="nl-NL" sz="2400" dirty="0" smtClean="0"/>
              <a:t/>
            </a:r>
            <a:br>
              <a:rPr lang="nl-NL" sz="2400" dirty="0" smtClean="0"/>
            </a:br>
            <a:r>
              <a:rPr lang="nl-NL" sz="2400" dirty="0"/>
              <a:t>Uitgebreide weefselschade of weefselversterf aan de spieren, botweefsel of</a:t>
            </a:r>
            <a:br>
              <a:rPr lang="nl-NL" sz="2400" dirty="0"/>
            </a:br>
            <a:r>
              <a:rPr lang="nl-NL" sz="2400" dirty="0"/>
              <a:t>ondersteunende weefsels, met of zonder schade van opperhuid of lederhuid</a:t>
            </a:r>
            <a:r>
              <a:rPr lang="nl-NL" sz="2000" dirty="0"/>
              <a:t>. </a:t>
            </a:r>
          </a:p>
        </p:txBody>
      </p:sp>
      <p:pic>
        <p:nvPicPr>
          <p:cNvPr id="5" name="Tijdelijke aanduiding voor inhoud 4"/>
          <p:cNvPicPr>
            <a:picLocks noGrp="1" noChangeAspect="1"/>
          </p:cNvPicPr>
          <p:nvPr>
            <p:ph idx="4294967295"/>
          </p:nvPr>
        </p:nvPicPr>
        <p:blipFill>
          <a:blip r:embed="rId2"/>
          <a:stretch>
            <a:fillRect/>
          </a:stretch>
        </p:blipFill>
        <p:spPr>
          <a:xfrm>
            <a:off x="1078522" y="241300"/>
            <a:ext cx="3983038" cy="2987675"/>
          </a:xfrm>
          <a:prstGeom prst="rect">
            <a:avLst/>
          </a:prstGeom>
        </p:spPr>
      </p:pic>
      <p:pic>
        <p:nvPicPr>
          <p:cNvPr id="3" name="Afbeelding 2"/>
          <p:cNvPicPr>
            <a:picLocks noChangeAspect="1"/>
          </p:cNvPicPr>
          <p:nvPr/>
        </p:nvPicPr>
        <p:blipFill rotWithShape="1">
          <a:blip r:embed="rId3"/>
          <a:srcRect l="50000" t="1527" b="1"/>
          <a:stretch/>
        </p:blipFill>
        <p:spPr>
          <a:xfrm>
            <a:off x="1078522" y="3551380"/>
            <a:ext cx="3983023" cy="3094335"/>
          </a:xfrm>
          <a:prstGeom prst="rect">
            <a:avLst/>
          </a:prstGeom>
        </p:spPr>
      </p:pic>
    </p:spTree>
    <p:extLst>
      <p:ext uri="{BB962C8B-B14F-4D97-AF65-F5344CB8AC3E}">
        <p14:creationId xmlns:p14="http://schemas.microsoft.com/office/powerpoint/2010/main" val="14400241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62422" y="848491"/>
            <a:ext cx="5195897" cy="3891908"/>
          </a:xfrm>
          <a:prstGeom prst="rect">
            <a:avLst/>
          </a:prstGeom>
        </p:spPr>
      </p:pic>
      <p:sp>
        <p:nvSpPr>
          <p:cNvPr id="6" name="Ondertitel 5"/>
          <p:cNvSpPr>
            <a:spLocks noGrp="1"/>
          </p:cNvSpPr>
          <p:nvPr>
            <p:ph type="subTitle" idx="1"/>
          </p:nvPr>
        </p:nvSpPr>
        <p:spPr>
          <a:xfrm>
            <a:off x="966555" y="5194394"/>
            <a:ext cx="6400800" cy="648072"/>
          </a:xfrm>
        </p:spPr>
        <p:txBody>
          <a:bodyPr>
            <a:normAutofit fontScale="25000" lnSpcReduction="20000"/>
          </a:bodyPr>
          <a:lstStyle/>
          <a:p>
            <a:endParaRPr lang="nl-NL" sz="3200" i="1" dirty="0">
              <a:solidFill>
                <a:srgbClr val="FF0000"/>
              </a:solidFill>
            </a:endParaRPr>
          </a:p>
          <a:p>
            <a:r>
              <a:rPr lang="nl-NL" sz="9600" b="1" i="1" dirty="0" err="1"/>
              <a:t>Ulcis</a:t>
            </a:r>
            <a:r>
              <a:rPr lang="nl-NL" sz="9600" b="1" i="1" dirty="0"/>
              <a:t> cruris</a:t>
            </a:r>
          </a:p>
          <a:p>
            <a:r>
              <a:rPr lang="nl-NL" sz="9600" dirty="0" smtClean="0"/>
              <a:t>(Zweer aan been)</a:t>
            </a:r>
          </a:p>
          <a:p>
            <a:r>
              <a:rPr lang="nl-NL" sz="9600" dirty="0" smtClean="0"/>
              <a:t>Ontstaat door slechte bloedvoorziening </a:t>
            </a:r>
            <a:endParaRPr lang="nl-NL" sz="9600" dirty="0"/>
          </a:p>
        </p:txBody>
      </p:sp>
      <p:pic>
        <p:nvPicPr>
          <p:cNvPr id="3" name="Afbeelding 2"/>
          <p:cNvPicPr>
            <a:picLocks noChangeAspect="1"/>
          </p:cNvPicPr>
          <p:nvPr/>
        </p:nvPicPr>
        <p:blipFill>
          <a:blip r:embed="rId3"/>
          <a:stretch>
            <a:fillRect/>
          </a:stretch>
        </p:blipFill>
        <p:spPr>
          <a:xfrm>
            <a:off x="6105146" y="848491"/>
            <a:ext cx="5195899" cy="3891908"/>
          </a:xfrm>
          <a:prstGeom prst="rect">
            <a:avLst/>
          </a:prstGeom>
        </p:spPr>
      </p:pic>
    </p:spTree>
    <p:extLst>
      <p:ext uri="{BB962C8B-B14F-4D97-AF65-F5344CB8AC3E}">
        <p14:creationId xmlns:p14="http://schemas.microsoft.com/office/powerpoint/2010/main" val="1145686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939698" y="4753899"/>
            <a:ext cx="7772400" cy="1470025"/>
          </a:xfrm>
        </p:spPr>
        <p:txBody>
          <a:bodyPr/>
          <a:lstStyle/>
          <a:p>
            <a:r>
              <a:rPr lang="nl-NL" sz="2800" dirty="0">
                <a:solidFill>
                  <a:schemeClr val="tx1"/>
                </a:solidFill>
              </a:rPr>
              <a:t>Diabetische wonden</a:t>
            </a:r>
          </a:p>
        </p:txBody>
      </p:sp>
      <p:sp>
        <p:nvSpPr>
          <p:cNvPr id="6" name="Ondertitel 5"/>
          <p:cNvSpPr>
            <a:spLocks noGrp="1"/>
          </p:cNvSpPr>
          <p:nvPr>
            <p:ph type="subTitle" idx="1"/>
          </p:nvPr>
        </p:nvSpPr>
        <p:spPr>
          <a:xfrm>
            <a:off x="450812" y="1157935"/>
            <a:ext cx="7274695" cy="2646038"/>
          </a:xfrm>
        </p:spPr>
        <p:txBody>
          <a:bodyPr>
            <a:normAutofit fontScale="25000" lnSpcReduction="20000"/>
          </a:bodyPr>
          <a:lstStyle/>
          <a:p>
            <a:pPr marL="1143000" indent="-1143000" algn="l">
              <a:buFont typeface="Arial" panose="020B0604020202020204" pitchFamily="34" charset="0"/>
              <a:buChar char="•"/>
            </a:pPr>
            <a:r>
              <a:rPr lang="nl-NL" sz="7400" dirty="0" smtClean="0">
                <a:latin typeface="+mj-lt"/>
              </a:rPr>
              <a:t>droge </a:t>
            </a:r>
            <a:r>
              <a:rPr lang="nl-NL" sz="7400" dirty="0">
                <a:latin typeface="+mj-lt"/>
              </a:rPr>
              <a:t>voeten of kloofjes;</a:t>
            </a:r>
          </a:p>
          <a:p>
            <a:pPr marL="1143000" indent="-1143000" algn="l">
              <a:buFont typeface="Arial" panose="020B0604020202020204" pitchFamily="34" charset="0"/>
              <a:buChar char="•"/>
            </a:pPr>
            <a:r>
              <a:rPr lang="nl-NL" sz="7400" dirty="0" smtClean="0">
                <a:latin typeface="+mj-lt"/>
              </a:rPr>
              <a:t>minder </a:t>
            </a:r>
            <a:r>
              <a:rPr lang="nl-NL" sz="7400" dirty="0">
                <a:latin typeface="+mj-lt"/>
              </a:rPr>
              <a:t>gevoel in de voeten;</a:t>
            </a:r>
          </a:p>
          <a:p>
            <a:pPr marL="1143000" indent="-1143000" algn="l">
              <a:buFont typeface="Arial" panose="020B0604020202020204" pitchFamily="34" charset="0"/>
              <a:buChar char="•"/>
            </a:pPr>
            <a:r>
              <a:rPr lang="nl-NL" sz="7400" dirty="0" smtClean="0">
                <a:latin typeface="+mj-lt"/>
              </a:rPr>
              <a:t>tintelingen </a:t>
            </a:r>
            <a:r>
              <a:rPr lang="nl-NL" sz="7400" dirty="0">
                <a:latin typeface="+mj-lt"/>
              </a:rPr>
              <a:t>of pijn;</a:t>
            </a:r>
          </a:p>
          <a:p>
            <a:pPr marL="1143000" indent="-1143000" algn="l">
              <a:buFont typeface="Arial" panose="020B0604020202020204" pitchFamily="34" charset="0"/>
              <a:buChar char="•"/>
            </a:pPr>
            <a:r>
              <a:rPr lang="nl-NL" sz="7400" dirty="0" smtClean="0">
                <a:latin typeface="+mj-lt"/>
              </a:rPr>
              <a:t>vaak </a:t>
            </a:r>
            <a:r>
              <a:rPr lang="nl-NL" sz="7400" dirty="0">
                <a:latin typeface="+mj-lt"/>
              </a:rPr>
              <a:t>koude voeten;</a:t>
            </a:r>
          </a:p>
          <a:p>
            <a:pPr marL="1143000" indent="-1143000" algn="l">
              <a:buFont typeface="Arial" panose="020B0604020202020204" pitchFamily="34" charset="0"/>
              <a:buChar char="•"/>
            </a:pPr>
            <a:r>
              <a:rPr lang="nl-NL" sz="7400" dirty="0" smtClean="0">
                <a:latin typeface="+mj-lt"/>
              </a:rPr>
              <a:t>wondjes </a:t>
            </a:r>
            <a:r>
              <a:rPr lang="nl-NL" sz="7400" dirty="0">
                <a:latin typeface="+mj-lt"/>
              </a:rPr>
              <a:t>die moeilijk genezen en verkleuringen aan tenen of voeten;</a:t>
            </a:r>
          </a:p>
          <a:p>
            <a:pPr marL="1143000" indent="-1143000" algn="l">
              <a:buFont typeface="Arial" panose="020B0604020202020204" pitchFamily="34" charset="0"/>
              <a:buChar char="•"/>
            </a:pPr>
            <a:r>
              <a:rPr lang="nl-NL" sz="7400" dirty="0" smtClean="0">
                <a:latin typeface="+mj-lt"/>
              </a:rPr>
              <a:t>ulcera </a:t>
            </a:r>
            <a:r>
              <a:rPr lang="nl-NL" sz="7400" dirty="0">
                <a:latin typeface="+mj-lt"/>
              </a:rPr>
              <a:t>(= zweren)</a:t>
            </a:r>
          </a:p>
          <a:p>
            <a:endParaRPr lang="nl-NL" dirty="0"/>
          </a:p>
        </p:txBody>
      </p:sp>
      <p:pic>
        <p:nvPicPr>
          <p:cNvPr id="7" name="Afbeelding 6"/>
          <p:cNvPicPr>
            <a:picLocks noChangeAspect="1"/>
          </p:cNvPicPr>
          <p:nvPr/>
        </p:nvPicPr>
        <p:blipFill>
          <a:blip r:embed="rId2"/>
          <a:stretch>
            <a:fillRect/>
          </a:stretch>
        </p:blipFill>
        <p:spPr>
          <a:xfrm>
            <a:off x="7552980" y="2824615"/>
            <a:ext cx="3563291" cy="2664296"/>
          </a:xfrm>
          <a:prstGeom prst="rect">
            <a:avLst/>
          </a:prstGeom>
        </p:spPr>
      </p:pic>
    </p:spTree>
    <p:extLst>
      <p:ext uri="{BB962C8B-B14F-4D97-AF65-F5344CB8AC3E}">
        <p14:creationId xmlns:p14="http://schemas.microsoft.com/office/powerpoint/2010/main" val="4130188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4294967295"/>
          </p:nvPr>
        </p:nvPicPr>
        <p:blipFill>
          <a:blip r:embed="rId2"/>
          <a:stretch>
            <a:fillRect/>
          </a:stretch>
        </p:blipFill>
        <p:spPr>
          <a:xfrm>
            <a:off x="890954" y="1192289"/>
            <a:ext cx="4572000" cy="4572000"/>
          </a:xfrm>
          <a:prstGeom prst="rect">
            <a:avLst/>
          </a:prstGeom>
        </p:spPr>
      </p:pic>
      <p:pic>
        <p:nvPicPr>
          <p:cNvPr id="2" name="Afbeelding 1"/>
          <p:cNvPicPr>
            <a:picLocks noChangeAspect="1"/>
          </p:cNvPicPr>
          <p:nvPr/>
        </p:nvPicPr>
        <p:blipFill>
          <a:blip r:embed="rId3"/>
          <a:stretch>
            <a:fillRect/>
          </a:stretch>
        </p:blipFill>
        <p:spPr>
          <a:xfrm>
            <a:off x="6062681" y="1192289"/>
            <a:ext cx="4769442" cy="4554931"/>
          </a:xfrm>
          <a:prstGeom prst="rect">
            <a:avLst/>
          </a:prstGeom>
        </p:spPr>
      </p:pic>
    </p:spTree>
    <p:extLst>
      <p:ext uri="{BB962C8B-B14F-4D97-AF65-F5344CB8AC3E}">
        <p14:creationId xmlns:p14="http://schemas.microsoft.com/office/powerpoint/2010/main" val="36337648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2368252" y="180146"/>
            <a:ext cx="7038636" cy="4591821"/>
          </a:xfrm>
          <a:prstGeom prst="rect">
            <a:avLst/>
          </a:prstGeom>
        </p:spPr>
      </p:pic>
      <p:sp>
        <p:nvSpPr>
          <p:cNvPr id="6" name="Ondertitel 5"/>
          <p:cNvSpPr>
            <a:spLocks noGrp="1"/>
          </p:cNvSpPr>
          <p:nvPr>
            <p:ph type="subTitle" idx="1"/>
          </p:nvPr>
        </p:nvSpPr>
        <p:spPr>
          <a:xfrm>
            <a:off x="284948" y="5358789"/>
            <a:ext cx="6328792" cy="455048"/>
          </a:xfrm>
        </p:spPr>
        <p:txBody>
          <a:bodyPr>
            <a:noAutofit/>
          </a:bodyPr>
          <a:lstStyle/>
          <a:p>
            <a:r>
              <a:rPr lang="nl-NL" sz="2800" b="1" dirty="0" smtClean="0"/>
              <a:t>Wonden ontstaan door </a:t>
            </a:r>
          </a:p>
          <a:p>
            <a:r>
              <a:rPr lang="nl-NL" sz="2800" b="1" dirty="0" smtClean="0"/>
              <a:t>vochtletsel</a:t>
            </a:r>
            <a:endParaRPr lang="nl-NL" sz="2800" b="1" dirty="0"/>
          </a:p>
        </p:txBody>
      </p:sp>
      <p:sp>
        <p:nvSpPr>
          <p:cNvPr id="2" name="Rechthoek 1"/>
          <p:cNvSpPr/>
          <p:nvPr/>
        </p:nvSpPr>
        <p:spPr>
          <a:xfrm>
            <a:off x="6002215" y="5213673"/>
            <a:ext cx="6096000" cy="1200329"/>
          </a:xfrm>
          <a:prstGeom prst="rect">
            <a:avLst/>
          </a:prstGeom>
        </p:spPr>
        <p:txBody>
          <a:bodyPr>
            <a:spAutoFit/>
          </a:bodyPr>
          <a:lstStyle/>
          <a:p>
            <a:r>
              <a:rPr lang="nl-NL" b="1" dirty="0"/>
              <a:t>Definitie</a:t>
            </a:r>
          </a:p>
          <a:p>
            <a:r>
              <a:rPr lang="nl-NL" dirty="0"/>
              <a:t>Bij vochtletsel is er langdurig huidcontact met urine, </a:t>
            </a:r>
            <a:r>
              <a:rPr lang="nl-NL" dirty="0" err="1"/>
              <a:t>faeces</a:t>
            </a:r>
            <a:r>
              <a:rPr lang="nl-NL" dirty="0"/>
              <a:t>, transpiratie of wondvocht en gaat gepaard met frequent optredende huidletsels. </a:t>
            </a:r>
          </a:p>
        </p:txBody>
      </p:sp>
    </p:spTree>
    <p:extLst>
      <p:ext uri="{BB962C8B-B14F-4D97-AF65-F5344CB8AC3E}">
        <p14:creationId xmlns:p14="http://schemas.microsoft.com/office/powerpoint/2010/main" val="384654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type="subTitle" idx="1"/>
          </p:nvPr>
        </p:nvSpPr>
        <p:spPr>
          <a:xfrm>
            <a:off x="1126524" y="908139"/>
            <a:ext cx="10572000" cy="434974"/>
          </a:xfrm>
        </p:spPr>
        <p:txBody>
          <a:bodyPr>
            <a:noAutofit/>
          </a:bodyPr>
          <a:lstStyle/>
          <a:p>
            <a:pPr marL="0" indent="0">
              <a:spcBef>
                <a:spcPts val="0"/>
              </a:spcBef>
              <a:buNone/>
            </a:pPr>
            <a:endParaRPr lang="nl-NL" sz="1600" dirty="0"/>
          </a:p>
          <a:p>
            <a:pPr marL="0" indent="0">
              <a:spcBef>
                <a:spcPts val="0"/>
              </a:spcBef>
              <a:buNone/>
            </a:pPr>
            <a:r>
              <a:rPr lang="nl-NL" sz="2800" dirty="0"/>
              <a:t>Er zijn 3 vormen van vochtletsel, dit is afhankelijk van de veroorzaker: </a:t>
            </a:r>
          </a:p>
          <a:p>
            <a:pPr>
              <a:spcBef>
                <a:spcPts val="0"/>
              </a:spcBef>
              <a:buFont typeface="Wingdings" panose="05000000000000000000" pitchFamily="2" charset="2"/>
              <a:buChar char="ü"/>
            </a:pPr>
            <a:r>
              <a:rPr lang="nl-NL" sz="2800" dirty="0"/>
              <a:t>Incontinentie (incontinentieletsel/IAD). </a:t>
            </a:r>
          </a:p>
          <a:p>
            <a:pPr>
              <a:spcBef>
                <a:spcPts val="0"/>
              </a:spcBef>
              <a:buFont typeface="Wingdings" panose="05000000000000000000" pitchFamily="2" charset="2"/>
              <a:buChar char="ü"/>
            </a:pPr>
            <a:r>
              <a:rPr lang="nl-NL" sz="2800" dirty="0"/>
              <a:t>Transpiratie (smetten/intertrigo).</a:t>
            </a:r>
          </a:p>
          <a:p>
            <a:pPr>
              <a:spcBef>
                <a:spcPts val="0"/>
              </a:spcBef>
              <a:buFont typeface="Wingdings" panose="05000000000000000000" pitchFamily="2" charset="2"/>
              <a:buChar char="ü"/>
            </a:pPr>
            <a:r>
              <a:rPr lang="nl-NL" sz="2800" dirty="0"/>
              <a:t>Wondvocht</a:t>
            </a:r>
            <a:r>
              <a:rPr lang="nl-NL" sz="2800" dirty="0" smtClean="0"/>
              <a:t>.</a:t>
            </a:r>
          </a:p>
          <a:p>
            <a:pPr>
              <a:spcBef>
                <a:spcPts val="0"/>
              </a:spcBef>
              <a:buFont typeface="Wingdings" panose="05000000000000000000" pitchFamily="2" charset="2"/>
              <a:buChar char="ü"/>
            </a:pPr>
            <a:endParaRPr lang="nl-NL" sz="2800" dirty="0"/>
          </a:p>
          <a:p>
            <a:pPr>
              <a:spcBef>
                <a:spcPts val="0"/>
              </a:spcBef>
              <a:buFont typeface="Wingdings" panose="05000000000000000000" pitchFamily="2" charset="2"/>
              <a:buChar char="ü"/>
            </a:pPr>
            <a:endParaRPr lang="nl-NL" sz="2800" dirty="0"/>
          </a:p>
          <a:p>
            <a:pPr marL="0" indent="0">
              <a:spcBef>
                <a:spcPts val="0"/>
              </a:spcBef>
              <a:buNone/>
            </a:pPr>
            <a:endParaRPr lang="nl-NL" sz="2800" dirty="0"/>
          </a:p>
          <a:p>
            <a:pPr marL="0" indent="0">
              <a:spcBef>
                <a:spcPts val="0"/>
              </a:spcBef>
              <a:buNone/>
            </a:pPr>
            <a:r>
              <a:rPr lang="nl-NL" sz="2800" b="1" dirty="0"/>
              <a:t>Behandeling:</a:t>
            </a:r>
          </a:p>
          <a:p>
            <a:pPr>
              <a:spcBef>
                <a:spcPts val="0"/>
              </a:spcBef>
            </a:pPr>
            <a:r>
              <a:rPr lang="nl-NL" sz="2800" dirty="0"/>
              <a:t>Preventie.</a:t>
            </a:r>
          </a:p>
          <a:p>
            <a:pPr>
              <a:spcBef>
                <a:spcPts val="0"/>
              </a:spcBef>
            </a:pPr>
            <a:r>
              <a:rPr lang="nl-NL" sz="2800" dirty="0"/>
              <a:t>(in)Drogende therapieën.</a:t>
            </a:r>
          </a:p>
        </p:txBody>
      </p:sp>
    </p:spTree>
    <p:extLst>
      <p:ext uri="{BB962C8B-B14F-4D97-AF65-F5344CB8AC3E}">
        <p14:creationId xmlns:p14="http://schemas.microsoft.com/office/powerpoint/2010/main" val="9405653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rotWithShape="1">
          <a:blip r:embed="rId2"/>
          <a:srcRect l="2285" t="19042"/>
          <a:stretch/>
        </p:blipFill>
        <p:spPr>
          <a:xfrm>
            <a:off x="1775521" y="2564904"/>
            <a:ext cx="3712967" cy="2953180"/>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pic>
        <p:nvPicPr>
          <p:cNvPr id="6" name="Afbeelding 5"/>
          <p:cNvPicPr>
            <a:picLocks noChangeAspect="1"/>
          </p:cNvPicPr>
          <p:nvPr/>
        </p:nvPicPr>
        <p:blipFill rotWithShape="1">
          <a:blip r:embed="rId3"/>
          <a:srcRect l="14927" t="19197"/>
          <a:stretch/>
        </p:blipFill>
        <p:spPr>
          <a:xfrm>
            <a:off x="5807968" y="620688"/>
            <a:ext cx="3928492" cy="2953180"/>
          </a:xfrm>
          <a:prstGeom prst="rect">
            <a:avLst/>
          </a:prstGeom>
        </p:spPr>
      </p:pic>
    </p:spTree>
    <p:extLst>
      <p:ext uri="{BB962C8B-B14F-4D97-AF65-F5344CB8AC3E}">
        <p14:creationId xmlns:p14="http://schemas.microsoft.com/office/powerpoint/2010/main" val="860932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en-US" dirty="0" smtClean="0"/>
              <a:t>Decubitus versus vochtletsel</a:t>
            </a:r>
            <a:endParaRPr lang="nl-NL" dirty="0"/>
          </a:p>
        </p:txBody>
      </p:sp>
      <p:sp>
        <p:nvSpPr>
          <p:cNvPr id="4" name="Tijdelijke aanduiding voor tekst 3"/>
          <p:cNvSpPr>
            <a:spLocks noGrp="1"/>
          </p:cNvSpPr>
          <p:nvPr>
            <p:ph type="body" idx="1"/>
          </p:nvPr>
        </p:nvSpPr>
        <p:spPr>
          <a:xfrm>
            <a:off x="1879409" y="1662880"/>
            <a:ext cx="3822192" cy="639762"/>
          </a:xfrm>
        </p:spPr>
        <p:txBody>
          <a:bodyPr/>
          <a:lstStyle/>
          <a:p>
            <a:r>
              <a:rPr lang="en-US" b="1" dirty="0" smtClean="0"/>
              <a:t>Decubitus</a:t>
            </a:r>
            <a:endParaRPr lang="nl-NL" b="1" dirty="0"/>
          </a:p>
        </p:txBody>
      </p:sp>
      <p:sp>
        <p:nvSpPr>
          <p:cNvPr id="5" name="Tijdelijke aanduiding voor inhoud 4"/>
          <p:cNvSpPr>
            <a:spLocks noGrp="1"/>
          </p:cNvSpPr>
          <p:nvPr>
            <p:ph sz="half" idx="2"/>
          </p:nvPr>
        </p:nvSpPr>
        <p:spPr>
          <a:xfrm>
            <a:off x="1402293" y="4479995"/>
            <a:ext cx="3820055" cy="2046238"/>
          </a:xfrm>
        </p:spPr>
        <p:txBody>
          <a:bodyPr>
            <a:normAutofit/>
          </a:bodyPr>
          <a:lstStyle/>
          <a:p>
            <a:pPr>
              <a:spcBef>
                <a:spcPts val="0"/>
              </a:spcBef>
            </a:pPr>
            <a:r>
              <a:rPr lang="nl-NL" dirty="0"/>
              <a:t>Meestal ter hoogte van een botuitsteeksel, als gevolg van druk of druk in samenhang met </a:t>
            </a:r>
            <a:r>
              <a:rPr lang="nl-NL" dirty="0" smtClean="0"/>
              <a:t>schuifkracht.</a:t>
            </a:r>
            <a:endParaRPr lang="nl-NL" dirty="0"/>
          </a:p>
          <a:p>
            <a:pPr>
              <a:spcBef>
                <a:spcPts val="0"/>
              </a:spcBef>
            </a:pPr>
            <a:r>
              <a:rPr lang="nl-NL" dirty="0" smtClean="0"/>
              <a:t>Niet </a:t>
            </a:r>
            <a:r>
              <a:rPr lang="nl-NL" dirty="0"/>
              <a:t>wegdrukbare </a:t>
            </a:r>
            <a:r>
              <a:rPr lang="nl-NL" dirty="0" smtClean="0"/>
              <a:t>roodheid.</a:t>
            </a:r>
            <a:endParaRPr lang="nl-NL" dirty="0"/>
          </a:p>
          <a:p>
            <a:pPr>
              <a:spcBef>
                <a:spcPts val="0"/>
              </a:spcBef>
            </a:pPr>
            <a:r>
              <a:rPr lang="nl-NL" dirty="0" smtClean="0"/>
              <a:t>Scherpe wondranden.</a:t>
            </a:r>
            <a:endParaRPr lang="nl-NL" dirty="0"/>
          </a:p>
        </p:txBody>
      </p:sp>
      <p:sp>
        <p:nvSpPr>
          <p:cNvPr id="6" name="Tijdelijke aanduiding voor tekst 5"/>
          <p:cNvSpPr>
            <a:spLocks noGrp="1"/>
          </p:cNvSpPr>
          <p:nvPr>
            <p:ph type="body" sz="quarter" idx="3"/>
          </p:nvPr>
        </p:nvSpPr>
        <p:spPr>
          <a:xfrm>
            <a:off x="6384032" y="1700808"/>
            <a:ext cx="3822192" cy="639762"/>
          </a:xfrm>
        </p:spPr>
        <p:txBody>
          <a:bodyPr/>
          <a:lstStyle/>
          <a:p>
            <a:r>
              <a:rPr lang="en-US" b="1" dirty="0" smtClean="0"/>
              <a:t>Vochtletsel</a:t>
            </a:r>
            <a:endParaRPr lang="nl-NL" b="1" dirty="0"/>
          </a:p>
        </p:txBody>
      </p:sp>
      <p:sp>
        <p:nvSpPr>
          <p:cNvPr id="7" name="Tijdelijke aanduiding voor inhoud 6"/>
          <p:cNvSpPr>
            <a:spLocks noGrp="1"/>
          </p:cNvSpPr>
          <p:nvPr>
            <p:ph sz="quarter" idx="4"/>
          </p:nvPr>
        </p:nvSpPr>
        <p:spPr>
          <a:xfrm>
            <a:off x="6768317" y="4472755"/>
            <a:ext cx="3822192" cy="2385245"/>
          </a:xfrm>
        </p:spPr>
        <p:txBody>
          <a:bodyPr>
            <a:normAutofit fontScale="62500" lnSpcReduction="20000"/>
          </a:bodyPr>
          <a:lstStyle/>
          <a:p>
            <a:pPr>
              <a:lnSpc>
                <a:spcPct val="120000"/>
              </a:lnSpc>
              <a:spcBef>
                <a:spcPts val="0"/>
              </a:spcBef>
            </a:pPr>
            <a:r>
              <a:rPr lang="nl-NL" sz="2600" dirty="0"/>
              <a:t>Langdurig contact met urine ontlasting, wondvocht zonder dat er druk aan te pas komt.</a:t>
            </a:r>
          </a:p>
          <a:p>
            <a:pPr>
              <a:lnSpc>
                <a:spcPct val="120000"/>
              </a:lnSpc>
              <a:spcBef>
                <a:spcPts val="0"/>
              </a:spcBef>
            </a:pPr>
            <a:r>
              <a:rPr lang="nl-NL" sz="2600" dirty="0"/>
              <a:t>Vlekkerig rood. wegdrukbaar/soms niet.</a:t>
            </a:r>
          </a:p>
          <a:p>
            <a:pPr>
              <a:lnSpc>
                <a:spcPct val="120000"/>
              </a:lnSpc>
              <a:spcBef>
                <a:spcPts val="0"/>
              </a:spcBef>
            </a:pPr>
            <a:r>
              <a:rPr lang="nl-NL" sz="2600" dirty="0"/>
              <a:t>Grillige wondranden.</a:t>
            </a:r>
          </a:p>
          <a:p>
            <a:pPr>
              <a:lnSpc>
                <a:spcPct val="120000"/>
              </a:lnSpc>
              <a:spcBef>
                <a:spcPts val="0"/>
              </a:spcBef>
            </a:pPr>
            <a:r>
              <a:rPr lang="nl-NL" sz="2600" dirty="0"/>
              <a:t>Kopie wondjes.</a:t>
            </a:r>
          </a:p>
          <a:p>
            <a:endParaRPr lang="nl-N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8" y="2296292"/>
            <a:ext cx="42306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302642"/>
            <a:ext cx="4078287"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252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Smetten/intertrigo</a:t>
            </a:r>
          </a:p>
        </p:txBody>
      </p:sp>
      <p:sp>
        <p:nvSpPr>
          <p:cNvPr id="8" name="Tijdelijke aanduiding voor inhoud 7"/>
          <p:cNvSpPr>
            <a:spLocks noGrp="1"/>
          </p:cNvSpPr>
          <p:nvPr>
            <p:ph idx="1"/>
          </p:nvPr>
        </p:nvSpPr>
        <p:spPr>
          <a:xfrm>
            <a:off x="332937" y="1417638"/>
            <a:ext cx="10554574" cy="3636511"/>
          </a:xfrm>
        </p:spPr>
        <p:txBody>
          <a:bodyPr/>
          <a:lstStyle/>
          <a:p>
            <a:pPr marL="0" indent="0">
              <a:buNone/>
            </a:pPr>
            <a:r>
              <a:rPr lang="nl-NL" sz="2400" dirty="0"/>
              <a:t>Smetten wordt veroorzaakt door huid-op-huid-contact in de plooien, de aanwezigheid van warmte en vocht en onvoldoende luchtcirculatie.</a:t>
            </a:r>
          </a:p>
          <a:p>
            <a:endParaRPr lang="nl-NL" dirty="0"/>
          </a:p>
        </p:txBody>
      </p:sp>
      <p:pic>
        <p:nvPicPr>
          <p:cNvPr id="9" name="Afbeelding 8"/>
          <p:cNvPicPr>
            <a:picLocks noChangeAspect="1"/>
          </p:cNvPicPr>
          <p:nvPr/>
        </p:nvPicPr>
        <p:blipFill>
          <a:blip r:embed="rId2"/>
          <a:stretch>
            <a:fillRect/>
          </a:stretch>
        </p:blipFill>
        <p:spPr>
          <a:xfrm>
            <a:off x="6831656" y="3553971"/>
            <a:ext cx="4055855" cy="3000355"/>
          </a:xfrm>
          <a:prstGeom prst="rect">
            <a:avLst/>
          </a:prstGeom>
        </p:spPr>
      </p:pic>
    </p:spTree>
    <p:extLst>
      <p:ext uri="{BB962C8B-B14F-4D97-AF65-F5344CB8AC3E}">
        <p14:creationId xmlns:p14="http://schemas.microsoft.com/office/powerpoint/2010/main" val="4196364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864569" y="0"/>
            <a:ext cx="8470057" cy="1671786"/>
          </a:xfrm>
        </p:spPr>
        <p:txBody>
          <a:bodyPr/>
          <a:lstStyle/>
          <a:p>
            <a:r>
              <a:rPr lang="nl-NL" sz="2800" dirty="0"/>
              <a:t>Een wond is een beschadiging van de huid en/of het direct daaronder liggend weefsel.</a:t>
            </a:r>
          </a:p>
        </p:txBody>
      </p:sp>
      <p:sp>
        <p:nvSpPr>
          <p:cNvPr id="6" name="Ondertitel 5"/>
          <p:cNvSpPr>
            <a:spLocks noGrp="1"/>
          </p:cNvSpPr>
          <p:nvPr>
            <p:ph type="subTitle" idx="1"/>
          </p:nvPr>
        </p:nvSpPr>
        <p:spPr>
          <a:xfrm>
            <a:off x="6134226" y="5177266"/>
            <a:ext cx="6400800" cy="864096"/>
          </a:xfrm>
        </p:spPr>
        <p:txBody>
          <a:bodyPr>
            <a:normAutofit/>
          </a:bodyPr>
          <a:lstStyle/>
          <a:p>
            <a:pPr algn="ctr"/>
            <a:r>
              <a:rPr lang="nl-NL" sz="3200" b="1" i="1" dirty="0"/>
              <a:t>Wat is een wond?</a:t>
            </a:r>
          </a:p>
        </p:txBody>
      </p:sp>
      <p:sp>
        <p:nvSpPr>
          <p:cNvPr id="4" name="Tijdelijke aanduiding voor datum 3"/>
          <p:cNvSpPr>
            <a:spLocks noGrp="1"/>
          </p:cNvSpPr>
          <p:nvPr>
            <p:ph type="dt" idx="10"/>
          </p:nvPr>
        </p:nvSpPr>
        <p:spPr/>
        <p:txBody>
          <a:bodyPr/>
          <a:lstStyle/>
          <a:p>
            <a:r>
              <a:rPr lang="en-US" smtClean="0"/>
              <a:t>10/10/11</a:t>
            </a:r>
            <a:endParaRPr lang="en-US"/>
          </a:p>
        </p:txBody>
      </p:sp>
      <p:pic>
        <p:nvPicPr>
          <p:cNvPr id="7" name="Afbeelding 6"/>
          <p:cNvPicPr>
            <a:picLocks noChangeAspect="1"/>
          </p:cNvPicPr>
          <p:nvPr/>
        </p:nvPicPr>
        <p:blipFill>
          <a:blip r:embed="rId2"/>
          <a:stretch>
            <a:fillRect/>
          </a:stretch>
        </p:blipFill>
        <p:spPr>
          <a:xfrm>
            <a:off x="1093192" y="2584297"/>
            <a:ext cx="5456393" cy="3639627"/>
          </a:xfrm>
          <a:prstGeom prst="rect">
            <a:avLst/>
          </a:prstGeom>
        </p:spPr>
      </p:pic>
    </p:spTree>
    <p:extLst>
      <p:ext uri="{BB962C8B-B14F-4D97-AF65-F5344CB8AC3E}">
        <p14:creationId xmlns:p14="http://schemas.microsoft.com/office/powerpoint/2010/main" val="19151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subTitle" idx="1"/>
          </p:nvPr>
        </p:nvSpPr>
        <p:spPr>
          <a:xfrm>
            <a:off x="519301" y="928687"/>
            <a:ext cx="11381999" cy="4486275"/>
          </a:xfrm>
        </p:spPr>
        <p:txBody>
          <a:bodyPr>
            <a:normAutofit/>
          </a:bodyPr>
          <a:lstStyle/>
          <a:p>
            <a:pPr marL="342900" indent="-342900">
              <a:spcBef>
                <a:spcPts val="0"/>
              </a:spcBef>
              <a:buFont typeface="Arial" panose="020B0604020202020204" pitchFamily="34" charset="0"/>
              <a:buChar char="•"/>
            </a:pPr>
            <a:r>
              <a:rPr lang="nl-NL" sz="2400" dirty="0"/>
              <a:t>Fase </a:t>
            </a:r>
            <a:r>
              <a:rPr lang="nl-NL" sz="2400" dirty="0" smtClean="0"/>
              <a:t>I :</a:t>
            </a:r>
            <a:r>
              <a:rPr lang="nl-NL" sz="2400" dirty="0"/>
              <a:t>	</a:t>
            </a:r>
            <a:r>
              <a:rPr lang="nl-NL" sz="2400" dirty="0" smtClean="0"/>
              <a:t>Intacte </a:t>
            </a:r>
            <a:r>
              <a:rPr lang="nl-NL" sz="2400" dirty="0"/>
              <a:t>huid, lichtrood, mogelijk jeuk, 			</a:t>
            </a:r>
            <a:endParaRPr lang="nl-NL" sz="2400" dirty="0" smtClean="0"/>
          </a:p>
          <a:p>
            <a:pPr>
              <a:spcBef>
                <a:spcPts val="0"/>
              </a:spcBef>
            </a:pPr>
            <a:r>
              <a:rPr lang="nl-NL" sz="2400" dirty="0" smtClean="0"/>
              <a:t>    branderig  </a:t>
            </a:r>
            <a:r>
              <a:rPr lang="nl-NL" sz="2400" dirty="0"/>
              <a:t>gevoel.</a:t>
            </a:r>
          </a:p>
          <a:p>
            <a:pPr marL="342900" indent="-342900">
              <a:spcBef>
                <a:spcPts val="0"/>
              </a:spcBef>
              <a:buFont typeface="Arial" panose="020B0604020202020204" pitchFamily="34" charset="0"/>
              <a:buChar char="•"/>
            </a:pPr>
            <a:r>
              <a:rPr lang="nl-NL" sz="2400" dirty="0"/>
              <a:t>Fase II	</a:t>
            </a:r>
            <a:r>
              <a:rPr lang="nl-NL" sz="2400" dirty="0" smtClean="0"/>
              <a:t>: Net </a:t>
            </a:r>
            <a:r>
              <a:rPr lang="nl-NL" sz="2400" dirty="0"/>
              <a:t>als fase I, huid is felrood en glanst.</a:t>
            </a:r>
          </a:p>
          <a:p>
            <a:pPr marL="342900" indent="-342900">
              <a:spcBef>
                <a:spcPts val="0"/>
              </a:spcBef>
              <a:buFont typeface="Arial" panose="020B0604020202020204" pitchFamily="34" charset="0"/>
              <a:buChar char="•"/>
            </a:pPr>
            <a:r>
              <a:rPr lang="nl-NL" sz="2400" dirty="0"/>
              <a:t>Fase </a:t>
            </a:r>
            <a:r>
              <a:rPr lang="nl-NL" sz="2400" dirty="0" smtClean="0"/>
              <a:t>III : Huid </a:t>
            </a:r>
            <a:r>
              <a:rPr lang="nl-NL" sz="2400" dirty="0"/>
              <a:t>is kapot, felrood en verweekt. En heeft vaak </a:t>
            </a:r>
            <a:r>
              <a:rPr lang="nl-NL" sz="2400" dirty="0" smtClean="0"/>
              <a:t> een </a:t>
            </a:r>
            <a:r>
              <a:rPr lang="nl-NL" sz="2400" dirty="0"/>
              <a:t>scherpe rode wondlijn.</a:t>
            </a:r>
          </a:p>
          <a:p>
            <a:pPr marL="342900" indent="-342900">
              <a:spcBef>
                <a:spcPts val="0"/>
              </a:spcBef>
              <a:buFont typeface="Arial" panose="020B0604020202020204" pitchFamily="34" charset="0"/>
              <a:buChar char="•"/>
            </a:pPr>
            <a:r>
              <a:rPr lang="nl-NL" sz="2400" dirty="0"/>
              <a:t>Fase </a:t>
            </a:r>
            <a:r>
              <a:rPr lang="nl-NL" sz="2400" dirty="0" smtClean="0"/>
              <a:t>IV : Huid </a:t>
            </a:r>
            <a:r>
              <a:rPr lang="nl-NL" sz="2400" dirty="0"/>
              <a:t>is kapot, gele witte of groene </a:t>
            </a:r>
            <a:r>
              <a:rPr lang="nl-NL" sz="2400" dirty="0" smtClean="0"/>
              <a:t>verkleuring</a:t>
            </a:r>
            <a:r>
              <a:rPr lang="nl-NL" sz="2400" dirty="0"/>
              <a:t>. Infectie? Schimmelinfectie?</a:t>
            </a:r>
          </a:p>
          <a:p>
            <a:pPr marL="342900" indent="-342900">
              <a:buFont typeface="Arial" panose="020B0604020202020204" pitchFamily="34" charset="0"/>
              <a:buChar char="•"/>
            </a:pPr>
            <a:endParaRPr lang="nl-NL" sz="2400" dirty="0"/>
          </a:p>
        </p:txBody>
      </p:sp>
      <p:pic>
        <p:nvPicPr>
          <p:cNvPr id="5" name="Afbeelding 4"/>
          <p:cNvPicPr>
            <a:picLocks noChangeAspect="1"/>
          </p:cNvPicPr>
          <p:nvPr/>
        </p:nvPicPr>
        <p:blipFill>
          <a:blip r:embed="rId2"/>
          <a:stretch>
            <a:fillRect/>
          </a:stretch>
        </p:blipFill>
        <p:spPr>
          <a:xfrm>
            <a:off x="736013" y="4211871"/>
            <a:ext cx="2061747" cy="2194089"/>
          </a:xfrm>
          <a:prstGeom prst="rect">
            <a:avLst/>
          </a:prstGeom>
        </p:spPr>
      </p:pic>
      <p:pic>
        <p:nvPicPr>
          <p:cNvPr id="6" name="Afbeelding 5"/>
          <p:cNvPicPr>
            <a:picLocks noChangeAspect="1"/>
          </p:cNvPicPr>
          <p:nvPr/>
        </p:nvPicPr>
        <p:blipFill>
          <a:blip r:embed="rId3"/>
          <a:stretch>
            <a:fillRect/>
          </a:stretch>
        </p:blipFill>
        <p:spPr>
          <a:xfrm>
            <a:off x="3410944" y="4192775"/>
            <a:ext cx="2713753" cy="2164022"/>
          </a:xfrm>
          <a:prstGeom prst="rect">
            <a:avLst/>
          </a:prstGeom>
        </p:spPr>
      </p:pic>
      <p:pic>
        <p:nvPicPr>
          <p:cNvPr id="7" name="Afbeelding 6"/>
          <p:cNvPicPr>
            <a:picLocks noChangeAspect="1"/>
          </p:cNvPicPr>
          <p:nvPr/>
        </p:nvPicPr>
        <p:blipFill>
          <a:blip r:embed="rId4"/>
          <a:stretch>
            <a:fillRect/>
          </a:stretch>
        </p:blipFill>
        <p:spPr>
          <a:xfrm>
            <a:off x="6737881" y="3901639"/>
            <a:ext cx="2218813" cy="2504321"/>
          </a:xfrm>
          <a:prstGeom prst="rect">
            <a:avLst/>
          </a:prstGeom>
        </p:spPr>
      </p:pic>
      <p:pic>
        <p:nvPicPr>
          <p:cNvPr id="8" name="Afbeelding 7"/>
          <p:cNvPicPr>
            <a:picLocks noChangeAspect="1"/>
          </p:cNvPicPr>
          <p:nvPr/>
        </p:nvPicPr>
        <p:blipFill>
          <a:blip r:embed="rId5"/>
          <a:stretch>
            <a:fillRect/>
          </a:stretch>
        </p:blipFill>
        <p:spPr>
          <a:xfrm>
            <a:off x="9326745" y="4192775"/>
            <a:ext cx="2685155" cy="2164022"/>
          </a:xfrm>
          <a:prstGeom prst="rect">
            <a:avLst/>
          </a:prstGeom>
        </p:spPr>
      </p:pic>
    </p:spTree>
    <p:extLst>
      <p:ext uri="{BB962C8B-B14F-4D97-AF65-F5344CB8AC3E}">
        <p14:creationId xmlns:p14="http://schemas.microsoft.com/office/powerpoint/2010/main" val="33231786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p:cNvGraphicFramePr>
            <a:graphicFrameLocks noGrp="1"/>
          </p:cNvGraphicFramePr>
          <p:nvPr>
            <p:ph idx="4294967295"/>
            <p:extLst>
              <p:ext uri="{D42A27DB-BD31-4B8C-83A1-F6EECF244321}">
                <p14:modId xmlns:p14="http://schemas.microsoft.com/office/powerpoint/2010/main" val="2190818538"/>
              </p:ext>
            </p:extLst>
          </p:nvPr>
        </p:nvGraphicFramePr>
        <p:xfrm>
          <a:off x="1600200" y="1222375"/>
          <a:ext cx="8343900" cy="5556096"/>
        </p:xfrm>
        <a:graphic>
          <a:graphicData uri="http://schemas.openxmlformats.org/drawingml/2006/table">
            <a:tbl>
              <a:tblPr firstRow="1" bandRow="1">
                <a:tableStyleId>{69CF1AB2-1976-4502-BF36-3FF5EA218861}</a:tableStyleId>
              </a:tblPr>
              <a:tblGrid>
                <a:gridCol w="2904323">
                  <a:extLst>
                    <a:ext uri="{9D8B030D-6E8A-4147-A177-3AD203B41FA5}">
                      <a16:colId xmlns:a16="http://schemas.microsoft.com/office/drawing/2014/main" val="20000"/>
                    </a:ext>
                  </a:extLst>
                </a:gridCol>
                <a:gridCol w="2904323">
                  <a:extLst>
                    <a:ext uri="{9D8B030D-6E8A-4147-A177-3AD203B41FA5}">
                      <a16:colId xmlns:a16="http://schemas.microsoft.com/office/drawing/2014/main" val="20001"/>
                    </a:ext>
                  </a:extLst>
                </a:gridCol>
                <a:gridCol w="2535254">
                  <a:extLst>
                    <a:ext uri="{9D8B030D-6E8A-4147-A177-3AD203B41FA5}">
                      <a16:colId xmlns:a16="http://schemas.microsoft.com/office/drawing/2014/main" val="20002"/>
                    </a:ext>
                  </a:extLst>
                </a:gridCol>
              </a:tblGrid>
              <a:tr h="1319376">
                <a:tc>
                  <a:txBody>
                    <a:bodyPr/>
                    <a:lstStyle/>
                    <a:p>
                      <a:endParaRPr lang="nl-NL" dirty="0" smtClean="0"/>
                    </a:p>
                    <a:p>
                      <a:endParaRPr lang="nl-NL" dirty="0" smtClean="0"/>
                    </a:p>
                    <a:p>
                      <a:endParaRPr lang="nl-NL" dirty="0" smtClean="0"/>
                    </a:p>
                    <a:p>
                      <a:endParaRPr lang="nl-NL" dirty="0" smtClean="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0000"/>
                  </a:ext>
                </a:extLst>
              </a:tr>
              <a:tr h="3599507">
                <a:tc>
                  <a:txBody>
                    <a:bodyPr/>
                    <a:lstStyle/>
                    <a:p>
                      <a:r>
                        <a:rPr lang="nl-NL" sz="2000" dirty="0" smtClean="0">
                          <a:solidFill>
                            <a:schemeClr val="tx2">
                              <a:lumMod val="75000"/>
                            </a:schemeClr>
                          </a:solidFill>
                        </a:rPr>
                        <a:t>Meestal ter hoogte van een botuitsteeksel, als gevolg van druk of druk in samenhang met schuifkracht.</a:t>
                      </a:r>
                    </a:p>
                    <a:p>
                      <a:endParaRPr lang="nl-NL" sz="2000" dirty="0" smtClean="0">
                        <a:solidFill>
                          <a:schemeClr val="tx2">
                            <a:lumMod val="75000"/>
                          </a:schemeClr>
                        </a:solidFill>
                      </a:endParaRPr>
                    </a:p>
                    <a:p>
                      <a:pPr marL="342900" indent="-342900">
                        <a:buFont typeface="Wingdings" panose="05000000000000000000" pitchFamily="2" charset="2"/>
                        <a:buChar char="§"/>
                      </a:pPr>
                      <a:r>
                        <a:rPr lang="nl-NL" sz="1800" dirty="0" smtClean="0">
                          <a:solidFill>
                            <a:schemeClr val="tx2">
                              <a:lumMod val="75000"/>
                            </a:schemeClr>
                          </a:solidFill>
                        </a:rPr>
                        <a:t>Niet wegdrukbare roodheid</a:t>
                      </a:r>
                    </a:p>
                    <a:p>
                      <a:pPr marL="342900" indent="-342900">
                        <a:buFont typeface="Wingdings" panose="05000000000000000000" pitchFamily="2" charset="2"/>
                        <a:buChar char="§"/>
                      </a:pPr>
                      <a:r>
                        <a:rPr lang="nl-NL" sz="1800" dirty="0" smtClean="0">
                          <a:solidFill>
                            <a:schemeClr val="tx2">
                              <a:lumMod val="75000"/>
                            </a:schemeClr>
                          </a:solidFill>
                        </a:rPr>
                        <a:t>Scherpe wondranden</a:t>
                      </a:r>
                      <a:endParaRPr lang="nl-NL" sz="1800" dirty="0">
                        <a:solidFill>
                          <a:schemeClr val="tx2">
                            <a:lumMod val="75000"/>
                          </a:schemeClr>
                        </a:solidFill>
                      </a:endParaRPr>
                    </a:p>
                  </a:txBody>
                  <a:tcPr/>
                </a:tc>
                <a:tc>
                  <a:txBody>
                    <a:bodyPr/>
                    <a:lstStyle/>
                    <a:p>
                      <a:r>
                        <a:rPr lang="nl-NL" sz="2000" dirty="0" smtClean="0">
                          <a:solidFill>
                            <a:schemeClr val="tx2">
                              <a:lumMod val="75000"/>
                            </a:schemeClr>
                          </a:solidFill>
                        </a:rPr>
                        <a:t>Langdurig contact met urine ontlasting, wondvocht zonder dat er druk aan te pas komt.</a:t>
                      </a:r>
                    </a:p>
                    <a:p>
                      <a:endParaRPr lang="nl-NL" sz="2000" dirty="0" smtClean="0">
                        <a:solidFill>
                          <a:schemeClr val="tx2">
                            <a:lumMod val="75000"/>
                          </a:schemeClr>
                        </a:solidFill>
                      </a:endParaRPr>
                    </a:p>
                    <a:p>
                      <a:endParaRPr lang="nl-NL" sz="2000" dirty="0" smtClean="0">
                        <a:solidFill>
                          <a:schemeClr val="tx2">
                            <a:lumMod val="75000"/>
                          </a:schemeClr>
                        </a:solidFill>
                      </a:endParaRPr>
                    </a:p>
                    <a:p>
                      <a:pPr marL="285750" indent="-285750">
                        <a:buFont typeface="Wingdings" panose="05000000000000000000" pitchFamily="2" charset="2"/>
                        <a:buChar char="§"/>
                      </a:pPr>
                      <a:r>
                        <a:rPr lang="nl-NL" sz="1800" dirty="0" smtClean="0">
                          <a:solidFill>
                            <a:schemeClr val="tx2">
                              <a:lumMod val="75000"/>
                            </a:schemeClr>
                          </a:solidFill>
                        </a:rPr>
                        <a:t>Vlekkerig rood wegdrukbaar/soms niet</a:t>
                      </a:r>
                    </a:p>
                    <a:p>
                      <a:pPr marL="285750" indent="-285750">
                        <a:buFont typeface="Wingdings" panose="05000000000000000000" pitchFamily="2" charset="2"/>
                        <a:buChar char="§"/>
                      </a:pPr>
                      <a:r>
                        <a:rPr lang="nl-NL" sz="1800" dirty="0" smtClean="0">
                          <a:solidFill>
                            <a:schemeClr val="tx2">
                              <a:lumMod val="75000"/>
                            </a:schemeClr>
                          </a:solidFill>
                        </a:rPr>
                        <a:t>Grillige wondranden</a:t>
                      </a:r>
                    </a:p>
                    <a:p>
                      <a:pPr marL="285750" indent="-285750">
                        <a:buFont typeface="Wingdings" panose="05000000000000000000" pitchFamily="2" charset="2"/>
                        <a:buChar char="§"/>
                      </a:pPr>
                      <a:r>
                        <a:rPr lang="nl-NL" sz="1800" dirty="0" smtClean="0">
                          <a:solidFill>
                            <a:schemeClr val="tx2">
                              <a:lumMod val="75000"/>
                            </a:schemeClr>
                          </a:solidFill>
                        </a:rPr>
                        <a:t> Kopie wondjes</a:t>
                      </a:r>
                      <a:endParaRPr lang="nl-NL" sz="1800" dirty="0">
                        <a:solidFill>
                          <a:schemeClr val="tx2">
                            <a:lumMod val="75000"/>
                          </a:schemeClr>
                        </a:solidFill>
                      </a:endParaRPr>
                    </a:p>
                  </a:txBody>
                  <a:tcPr/>
                </a:tc>
                <a:tc>
                  <a:txBody>
                    <a:bodyPr/>
                    <a:lstStyle/>
                    <a:p>
                      <a:r>
                        <a:rPr lang="nl-NL" sz="2000" dirty="0" smtClean="0">
                          <a:solidFill>
                            <a:schemeClr val="tx2">
                              <a:lumMod val="75000"/>
                            </a:schemeClr>
                          </a:solidFill>
                        </a:rPr>
                        <a:t>Roodheid en verweking van de huidplooien. Deze kunnen wel/niet geïnfecteerd zijn.</a:t>
                      </a:r>
                    </a:p>
                    <a:p>
                      <a:endParaRPr lang="nl-NL" sz="2000" dirty="0" smtClean="0">
                        <a:solidFill>
                          <a:schemeClr val="tx2">
                            <a:lumMod val="75000"/>
                          </a:schemeClr>
                        </a:solidFill>
                      </a:endParaRPr>
                    </a:p>
                    <a:p>
                      <a:endParaRPr lang="nl-NL" sz="2000" dirty="0" smtClean="0">
                        <a:solidFill>
                          <a:schemeClr val="tx2">
                            <a:lumMod val="75000"/>
                          </a:schemeClr>
                        </a:solidFill>
                      </a:endParaRPr>
                    </a:p>
                    <a:p>
                      <a:pPr marL="342900" indent="-342900">
                        <a:buFont typeface="Wingdings" panose="05000000000000000000" pitchFamily="2" charset="2"/>
                        <a:buChar char="§"/>
                      </a:pPr>
                      <a:r>
                        <a:rPr lang="nl-NL" sz="1800" dirty="0" smtClean="0">
                          <a:solidFill>
                            <a:schemeClr val="tx2">
                              <a:lumMod val="75000"/>
                            </a:schemeClr>
                          </a:solidFill>
                        </a:rPr>
                        <a:t>Rode, jeukerige huid</a:t>
                      </a:r>
                    </a:p>
                    <a:p>
                      <a:pPr marL="342900" indent="-342900">
                        <a:buFont typeface="Wingdings" panose="05000000000000000000" pitchFamily="2" charset="2"/>
                        <a:buChar char="§"/>
                      </a:pPr>
                      <a:r>
                        <a:rPr lang="nl-NL" sz="1800" dirty="0" smtClean="0">
                          <a:solidFill>
                            <a:schemeClr val="tx2">
                              <a:lumMod val="75000"/>
                            </a:schemeClr>
                          </a:solidFill>
                        </a:rPr>
                        <a:t>Intact/niet intacte huid</a:t>
                      </a:r>
                    </a:p>
                    <a:p>
                      <a:pPr marL="342900" indent="-342900">
                        <a:buFont typeface="Wingdings" panose="05000000000000000000" pitchFamily="2" charset="2"/>
                        <a:buChar char="§"/>
                      </a:pPr>
                      <a:endParaRPr lang="nl-NL" sz="2000" dirty="0" smtClean="0"/>
                    </a:p>
                    <a:p>
                      <a:endParaRPr lang="nl-NL" sz="2000" dirty="0" smtClean="0"/>
                    </a:p>
                    <a:p>
                      <a:endParaRPr lang="nl-NL" sz="2000" dirty="0"/>
                    </a:p>
                  </a:txBody>
                  <a:tcPr/>
                </a:tc>
                <a:extLst>
                  <a:ext uri="{0D108BD9-81ED-4DB2-BD59-A6C34878D82A}">
                    <a16:rowId xmlns:a16="http://schemas.microsoft.com/office/drawing/2014/main" val="10001"/>
                  </a:ext>
                </a:extLst>
              </a:tr>
            </a:tbl>
          </a:graphicData>
        </a:graphic>
      </p:graphicFrame>
      <p:sp>
        <p:nvSpPr>
          <p:cNvPr id="3" name="Titel 2"/>
          <p:cNvSpPr>
            <a:spLocks noGrp="1"/>
          </p:cNvSpPr>
          <p:nvPr>
            <p:ph type="title" idx="4294967295"/>
          </p:nvPr>
        </p:nvSpPr>
        <p:spPr>
          <a:xfrm>
            <a:off x="3485579" y="281393"/>
            <a:ext cx="6802437" cy="717550"/>
          </a:xfrm>
        </p:spPr>
        <p:txBody>
          <a:bodyPr/>
          <a:lstStyle/>
          <a:p>
            <a:r>
              <a:rPr lang="nl-NL" dirty="0"/>
              <a:t>S</a:t>
            </a:r>
            <a:r>
              <a:rPr lang="nl-NL" dirty="0" smtClean="0"/>
              <a:t>amenvatting</a:t>
            </a:r>
            <a:endParaRPr lang="nl-NL"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621" y="1403265"/>
            <a:ext cx="1599058" cy="107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9838" y="1273757"/>
            <a:ext cx="1599059" cy="107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p:cNvPicPr>
            <a:picLocks noChangeAspect="1"/>
          </p:cNvPicPr>
          <p:nvPr/>
        </p:nvPicPr>
        <p:blipFill>
          <a:blip r:embed="rId4"/>
          <a:stretch>
            <a:fillRect/>
          </a:stretch>
        </p:blipFill>
        <p:spPr>
          <a:xfrm>
            <a:off x="2517443" y="1493061"/>
            <a:ext cx="1140157" cy="854017"/>
          </a:xfrm>
          <a:prstGeom prst="rect">
            <a:avLst/>
          </a:prstGeom>
        </p:spPr>
      </p:pic>
    </p:spTree>
    <p:extLst>
      <p:ext uri="{BB962C8B-B14F-4D97-AF65-F5344CB8AC3E}">
        <p14:creationId xmlns:p14="http://schemas.microsoft.com/office/powerpoint/2010/main" val="39171483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523366" y="2624709"/>
            <a:ext cx="3096344" cy="2693219"/>
          </a:xfrm>
          <a:prstGeom prst="rect">
            <a:avLst/>
          </a:prstGeom>
        </p:spPr>
      </p:pic>
      <p:sp>
        <p:nvSpPr>
          <p:cNvPr id="5" name="Titel 4"/>
          <p:cNvSpPr>
            <a:spLocks noGrp="1"/>
          </p:cNvSpPr>
          <p:nvPr>
            <p:ph type="ctrTitle"/>
          </p:nvPr>
        </p:nvSpPr>
        <p:spPr>
          <a:xfrm>
            <a:off x="4794738" y="534330"/>
            <a:ext cx="7275059" cy="4893455"/>
          </a:xfrm>
        </p:spPr>
        <p:txBody>
          <a:bodyPr/>
          <a:lstStyle/>
          <a:p>
            <a:r>
              <a:rPr lang="nl-NL" sz="2800" b="0" i="1" dirty="0" smtClean="0"/>
              <a:t>Categorie 1</a:t>
            </a:r>
            <a:r>
              <a:rPr lang="nl-NL" sz="2800" b="0" dirty="0" smtClean="0"/>
              <a:t/>
            </a:r>
            <a:br>
              <a:rPr lang="nl-NL" sz="2800" b="0" dirty="0" smtClean="0"/>
            </a:br>
            <a:r>
              <a:rPr lang="nl-NL" sz="2800" b="0" dirty="0" smtClean="0"/>
              <a:t>Scheur wond zonder weefsel verlies</a:t>
            </a:r>
            <a:br>
              <a:rPr lang="nl-NL" sz="2800" b="0" dirty="0" smtClean="0"/>
            </a:br>
            <a:r>
              <a:rPr lang="nl-NL" sz="2800" b="0" dirty="0" smtClean="0"/>
              <a:t>Wondranden liggen nog tegen elkaar aan</a:t>
            </a:r>
            <a:br>
              <a:rPr lang="nl-NL" sz="2800" b="0" dirty="0" smtClean="0"/>
            </a:br>
            <a:r>
              <a:rPr lang="nl-NL" sz="2800" b="0" dirty="0"/>
              <a:t/>
            </a:r>
            <a:br>
              <a:rPr lang="nl-NL" sz="2800" b="0" dirty="0"/>
            </a:br>
            <a:r>
              <a:rPr lang="nl-NL" sz="2800" b="0" dirty="0" smtClean="0"/>
              <a:t/>
            </a:r>
            <a:br>
              <a:rPr lang="nl-NL" sz="2800" b="0" dirty="0" smtClean="0"/>
            </a:br>
            <a:r>
              <a:rPr lang="nl-NL" sz="2800" b="0" dirty="0"/>
              <a:t/>
            </a:r>
            <a:br>
              <a:rPr lang="nl-NL" sz="2800" b="0" dirty="0"/>
            </a:br>
            <a:r>
              <a:rPr lang="nl-NL" sz="2800" b="0" dirty="0" smtClean="0"/>
              <a:t/>
            </a:r>
            <a:br>
              <a:rPr lang="nl-NL" sz="2800" b="0" dirty="0" smtClean="0"/>
            </a:br>
            <a:r>
              <a:rPr lang="nl-NL" sz="2800" b="0" dirty="0" smtClean="0"/>
              <a:t>lap wond</a:t>
            </a:r>
            <a:br>
              <a:rPr lang="nl-NL" sz="2800" b="0" dirty="0" smtClean="0"/>
            </a:br>
            <a:r>
              <a:rPr lang="nl-NL" sz="2400" b="0" dirty="0" smtClean="0"/>
              <a:t/>
            </a:r>
            <a:br>
              <a:rPr lang="nl-NL" sz="2400" b="0" dirty="0" smtClean="0"/>
            </a:br>
            <a:endParaRPr lang="nl-NL" sz="2400" b="0" dirty="0"/>
          </a:p>
        </p:txBody>
      </p:sp>
      <p:sp>
        <p:nvSpPr>
          <p:cNvPr id="6" name="Ondertitel 5"/>
          <p:cNvSpPr>
            <a:spLocks noGrp="1"/>
          </p:cNvSpPr>
          <p:nvPr>
            <p:ph type="subTitle" idx="1"/>
          </p:nvPr>
        </p:nvSpPr>
        <p:spPr>
          <a:xfrm>
            <a:off x="510659" y="5317928"/>
            <a:ext cx="6400800" cy="1752600"/>
          </a:xfrm>
        </p:spPr>
        <p:txBody>
          <a:bodyPr/>
          <a:lstStyle/>
          <a:p>
            <a:r>
              <a:rPr lang="nl-NL" sz="3600" b="1" dirty="0"/>
              <a:t>Skin </a:t>
            </a:r>
            <a:r>
              <a:rPr lang="nl-NL" sz="3600" b="1" dirty="0" err="1"/>
              <a:t>tears</a:t>
            </a:r>
            <a:endParaRPr lang="nl-NL" sz="3600" b="1" dirty="0"/>
          </a:p>
        </p:txBody>
      </p:sp>
      <p:pic>
        <p:nvPicPr>
          <p:cNvPr id="8" name="Afbeelding 7"/>
          <p:cNvPicPr>
            <a:picLocks noChangeAspect="1"/>
          </p:cNvPicPr>
          <p:nvPr/>
        </p:nvPicPr>
        <p:blipFill>
          <a:blip r:embed="rId3"/>
          <a:stretch>
            <a:fillRect/>
          </a:stretch>
        </p:blipFill>
        <p:spPr>
          <a:xfrm>
            <a:off x="1523366" y="409901"/>
            <a:ext cx="3150253" cy="1835423"/>
          </a:xfrm>
          <a:prstGeom prst="rect">
            <a:avLst/>
          </a:prstGeom>
        </p:spPr>
      </p:pic>
    </p:spTree>
    <p:extLst>
      <p:ext uri="{BB962C8B-B14F-4D97-AF65-F5344CB8AC3E}">
        <p14:creationId xmlns:p14="http://schemas.microsoft.com/office/powerpoint/2010/main" val="36208831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914401" y="281759"/>
            <a:ext cx="4251134" cy="3004631"/>
          </a:xfrm>
          <a:prstGeom prst="rect">
            <a:avLst/>
          </a:prstGeom>
        </p:spPr>
      </p:pic>
      <p:sp>
        <p:nvSpPr>
          <p:cNvPr id="5" name="Titel 4"/>
          <p:cNvSpPr>
            <a:spLocks noGrp="1"/>
          </p:cNvSpPr>
          <p:nvPr>
            <p:ph type="ctrTitle"/>
          </p:nvPr>
        </p:nvSpPr>
        <p:spPr>
          <a:xfrm>
            <a:off x="5425458" y="519923"/>
            <a:ext cx="4752528" cy="5184575"/>
          </a:xfrm>
        </p:spPr>
        <p:txBody>
          <a:bodyPr/>
          <a:lstStyle/>
          <a:p>
            <a:r>
              <a:rPr lang="nl-NL" sz="2400" b="0" dirty="0" smtClean="0">
                <a:solidFill>
                  <a:schemeClr val="tx1"/>
                </a:solidFill>
              </a:rPr>
              <a:t>Categorie 2</a:t>
            </a:r>
            <a:br>
              <a:rPr lang="nl-NL" sz="2400" b="0" dirty="0" smtClean="0">
                <a:solidFill>
                  <a:schemeClr val="tx1"/>
                </a:solidFill>
              </a:rPr>
            </a:br>
            <a:r>
              <a:rPr lang="nl-NL" sz="2400" b="0" dirty="0">
                <a:solidFill>
                  <a:schemeClr val="tx1"/>
                </a:solidFill>
              </a:rPr>
              <a:t>Skin </a:t>
            </a:r>
            <a:r>
              <a:rPr lang="nl-NL" sz="2400" b="0" dirty="0" err="1">
                <a:solidFill>
                  <a:schemeClr val="tx1"/>
                </a:solidFill>
              </a:rPr>
              <a:t>tear</a:t>
            </a:r>
            <a:r>
              <a:rPr lang="nl-NL" sz="2400" b="0" dirty="0">
                <a:solidFill>
                  <a:schemeClr val="tx1"/>
                </a:solidFill>
              </a:rPr>
              <a:t> met weefsel verlies</a:t>
            </a:r>
            <a:br>
              <a:rPr lang="nl-NL" sz="2400" b="0" dirty="0">
                <a:solidFill>
                  <a:schemeClr val="tx1"/>
                </a:solidFill>
              </a:rPr>
            </a:br>
            <a:r>
              <a:rPr lang="nl-NL" sz="2400" b="0" dirty="0">
                <a:solidFill>
                  <a:schemeClr val="tx1"/>
                </a:solidFill>
              </a:rPr>
              <a:t>Wondranden sluiten niet meer </a:t>
            </a:r>
            <a:r>
              <a:rPr lang="nl-NL" sz="2400" b="0" dirty="0" smtClean="0">
                <a:solidFill>
                  <a:schemeClr val="tx1"/>
                </a:solidFill>
              </a:rPr>
              <a:t>aan</a:t>
            </a:r>
            <a:br>
              <a:rPr lang="nl-NL" sz="2400" b="0" dirty="0" smtClean="0">
                <a:solidFill>
                  <a:schemeClr val="tx1"/>
                </a:solidFill>
              </a:rPr>
            </a:br>
            <a:r>
              <a:rPr lang="nl-NL" sz="2400" b="0" dirty="0">
                <a:solidFill>
                  <a:schemeClr val="tx1"/>
                </a:solidFill>
              </a:rPr>
              <a:t/>
            </a:r>
            <a:br>
              <a:rPr lang="nl-NL" sz="2400" b="0" dirty="0">
                <a:solidFill>
                  <a:schemeClr val="tx1"/>
                </a:solidFill>
              </a:rPr>
            </a:br>
            <a:r>
              <a:rPr lang="nl-NL" sz="2400" b="0" dirty="0" smtClean="0">
                <a:solidFill>
                  <a:schemeClr val="tx1"/>
                </a:solidFill>
              </a:rPr>
              <a:t/>
            </a:r>
            <a:br>
              <a:rPr lang="nl-NL" sz="2400" b="0" dirty="0" smtClean="0">
                <a:solidFill>
                  <a:schemeClr val="tx1"/>
                </a:solidFill>
              </a:rPr>
            </a:br>
            <a:r>
              <a:rPr lang="nl-NL" sz="2400" b="0" dirty="0">
                <a:solidFill>
                  <a:schemeClr val="tx1"/>
                </a:solidFill>
              </a:rPr>
              <a:t/>
            </a:r>
            <a:br>
              <a:rPr lang="nl-NL" sz="2400" b="0" dirty="0">
                <a:solidFill>
                  <a:schemeClr val="tx1"/>
                </a:solidFill>
              </a:rPr>
            </a:br>
            <a:r>
              <a:rPr lang="nl-NL" sz="2400" b="0" dirty="0" smtClean="0">
                <a:solidFill>
                  <a:schemeClr val="tx1"/>
                </a:solidFill>
              </a:rPr>
              <a:t>categorie 3</a:t>
            </a:r>
            <a:br>
              <a:rPr lang="nl-NL" sz="2400" b="0" dirty="0" smtClean="0">
                <a:solidFill>
                  <a:schemeClr val="tx1"/>
                </a:solidFill>
              </a:rPr>
            </a:br>
            <a:r>
              <a:rPr lang="nl-NL" sz="2400" b="0" dirty="0" smtClean="0">
                <a:solidFill>
                  <a:schemeClr val="tx1"/>
                </a:solidFill>
              </a:rPr>
              <a:t>skin </a:t>
            </a:r>
            <a:r>
              <a:rPr lang="nl-NL" sz="2400" b="0" dirty="0" err="1" smtClean="0">
                <a:solidFill>
                  <a:schemeClr val="tx1"/>
                </a:solidFill>
              </a:rPr>
              <a:t>tear</a:t>
            </a:r>
            <a:r>
              <a:rPr lang="nl-NL" sz="2400" b="0" dirty="0" smtClean="0">
                <a:solidFill>
                  <a:schemeClr val="tx1"/>
                </a:solidFill>
              </a:rPr>
              <a:t> met volledig weefsel verlies</a:t>
            </a:r>
            <a:r>
              <a:rPr lang="nl-NL" dirty="0"/>
              <a:t/>
            </a:r>
            <a:br>
              <a:rPr lang="nl-NL" dirty="0"/>
            </a:br>
            <a:endParaRPr lang="nl-NL" b="1" dirty="0"/>
          </a:p>
        </p:txBody>
      </p:sp>
      <p:sp>
        <p:nvSpPr>
          <p:cNvPr id="6" name="Ondertitel 5"/>
          <p:cNvSpPr>
            <a:spLocks noGrp="1"/>
          </p:cNvSpPr>
          <p:nvPr>
            <p:ph type="subTitle" idx="1"/>
          </p:nvPr>
        </p:nvSpPr>
        <p:spPr>
          <a:xfrm>
            <a:off x="2927649" y="6870948"/>
            <a:ext cx="5183187" cy="1752600"/>
          </a:xfrm>
        </p:spPr>
        <p:txBody>
          <a:bodyPr/>
          <a:lstStyle/>
          <a:p>
            <a:endParaRPr lang="nl-NL" dirty="0"/>
          </a:p>
        </p:txBody>
      </p:sp>
      <p:pic>
        <p:nvPicPr>
          <p:cNvPr id="8" name="Afbeelding 7"/>
          <p:cNvPicPr>
            <a:picLocks noChangeAspect="1"/>
          </p:cNvPicPr>
          <p:nvPr/>
        </p:nvPicPr>
        <p:blipFill>
          <a:blip r:embed="rId3"/>
          <a:stretch>
            <a:fillRect/>
          </a:stretch>
        </p:blipFill>
        <p:spPr>
          <a:xfrm>
            <a:off x="914401" y="3507922"/>
            <a:ext cx="4251134" cy="2716002"/>
          </a:xfrm>
          <a:prstGeom prst="rect">
            <a:avLst/>
          </a:prstGeom>
        </p:spPr>
      </p:pic>
    </p:spTree>
    <p:extLst>
      <p:ext uri="{BB962C8B-B14F-4D97-AF65-F5344CB8AC3E}">
        <p14:creationId xmlns:p14="http://schemas.microsoft.com/office/powerpoint/2010/main" val="14655526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56510" y="4084502"/>
            <a:ext cx="10434917" cy="1470025"/>
          </a:xfrm>
        </p:spPr>
        <p:txBody>
          <a:bodyPr/>
          <a:lstStyle/>
          <a:p>
            <a:pPr marL="342900" indent="-342900">
              <a:spcBef>
                <a:spcPts val="0"/>
              </a:spcBef>
              <a:buFont typeface="Arial" panose="020B0604020202020204" pitchFamily="34" charset="0"/>
              <a:buChar char="•"/>
            </a:pPr>
            <a:r>
              <a:rPr lang="nl-NL" sz="2400" dirty="0" smtClean="0"/>
              <a:t>Categorie 1 en 2 : </a:t>
            </a:r>
            <a:r>
              <a:rPr lang="nl-NL" sz="2400" b="0" dirty="0" smtClean="0"/>
              <a:t/>
            </a:r>
            <a:br>
              <a:rPr lang="nl-NL" sz="2400" b="0" dirty="0" smtClean="0"/>
            </a:br>
            <a:r>
              <a:rPr lang="nl-NL" sz="2400" u="sng" dirty="0"/>
              <a:t>Verzorging/behandeling;</a:t>
            </a:r>
            <a:br>
              <a:rPr lang="nl-NL" sz="2400" u="sng" dirty="0"/>
            </a:br>
            <a:r>
              <a:rPr lang="nl-NL" sz="2000" b="0" dirty="0"/>
              <a:t>Binnen 9 uur moet liefst gehandeld zijn.</a:t>
            </a:r>
            <a:br>
              <a:rPr lang="nl-NL" sz="2000" b="0" dirty="0"/>
            </a:br>
            <a:r>
              <a:rPr lang="nl-NL" sz="2000" b="0" dirty="0"/>
              <a:t>Spoel de wond met lauw kraanwater.</a:t>
            </a:r>
            <a:br>
              <a:rPr lang="nl-NL" sz="2000" b="0" dirty="0"/>
            </a:br>
            <a:r>
              <a:rPr lang="nl-NL" sz="2000" b="0" dirty="0"/>
              <a:t>Fixeer de huidflap met een silicone verband</a:t>
            </a:r>
            <a:r>
              <a:rPr lang="nl-NL" sz="2000" b="0" dirty="0" smtClean="0"/>
              <a:t>.</a:t>
            </a:r>
            <a:br>
              <a:rPr lang="nl-NL" sz="2000" b="0" dirty="0" smtClean="0"/>
            </a:br>
            <a:r>
              <a:rPr lang="nl-NL" sz="2000" b="0" dirty="0"/>
              <a:t>Teken op het verband een pijl die aangeeft in welke richting het verband  verwijderd moet worden</a:t>
            </a:r>
            <a:r>
              <a:rPr lang="nl-NL" sz="2000" b="0" dirty="0" smtClean="0"/>
              <a:t>.</a:t>
            </a:r>
            <a:br>
              <a:rPr lang="nl-NL" sz="2000" b="0" dirty="0" smtClean="0"/>
            </a:br>
            <a:r>
              <a:rPr lang="nl-NL" sz="2000" b="0" dirty="0"/>
              <a:t>L</a:t>
            </a:r>
            <a:r>
              <a:rPr lang="nl-NL" sz="2000" b="0" dirty="0" smtClean="0"/>
              <a:t>aat </a:t>
            </a:r>
            <a:r>
              <a:rPr lang="nl-NL" sz="2000" b="0" dirty="0"/>
              <a:t>dit max 14 dagen zitten (oudere huid geneest nm langzaam, bij te snel verwijderen kan nieuw defect ontstaan)</a:t>
            </a:r>
            <a:br>
              <a:rPr lang="nl-NL" sz="2000" b="0" dirty="0"/>
            </a:br>
            <a:r>
              <a:rPr lang="nl-NL" sz="2000" b="0" dirty="0" smtClean="0"/>
              <a:t/>
            </a:r>
            <a:br>
              <a:rPr lang="nl-NL" sz="2000" b="0" dirty="0" smtClean="0"/>
            </a:br>
            <a:r>
              <a:rPr lang="nl-NL" sz="2400" dirty="0"/>
              <a:t>C</a:t>
            </a:r>
            <a:r>
              <a:rPr lang="nl-NL" sz="2400" dirty="0" smtClean="0"/>
              <a:t>ategorie 3 </a:t>
            </a:r>
            <a:br>
              <a:rPr lang="nl-NL" sz="2400" dirty="0" smtClean="0"/>
            </a:br>
            <a:r>
              <a:rPr lang="nl-NL" sz="2000" b="0" dirty="0" smtClean="0"/>
              <a:t>voer wondzorg uit </a:t>
            </a:r>
            <a:r>
              <a:rPr lang="nl-NL" sz="2000" b="0" dirty="0" err="1" smtClean="0"/>
              <a:t>i.o.m</a:t>
            </a:r>
            <a:r>
              <a:rPr lang="nl-NL" sz="2000" b="0" dirty="0" smtClean="0"/>
              <a:t> arts</a:t>
            </a:r>
            <a:r>
              <a:rPr lang="nl-NL" dirty="0" smtClean="0"/>
              <a:t/>
            </a:r>
            <a:br>
              <a:rPr lang="nl-NL" dirty="0" smtClean="0"/>
            </a:br>
            <a:endParaRPr lang="nl-NL" dirty="0"/>
          </a:p>
        </p:txBody>
      </p:sp>
      <p:sp>
        <p:nvSpPr>
          <p:cNvPr id="6" name="Ondertitel 5"/>
          <p:cNvSpPr>
            <a:spLocks noGrp="1"/>
          </p:cNvSpPr>
          <p:nvPr>
            <p:ph type="subTitle" idx="1"/>
          </p:nvPr>
        </p:nvSpPr>
        <p:spPr>
          <a:xfrm>
            <a:off x="1043354" y="5554527"/>
            <a:ext cx="6400800" cy="576064"/>
          </a:xfrm>
        </p:spPr>
        <p:txBody>
          <a:bodyPr>
            <a:normAutofit fontScale="92500" lnSpcReduction="10000"/>
          </a:bodyPr>
          <a:lstStyle/>
          <a:p>
            <a:r>
              <a:rPr lang="nl-NL" sz="3600" b="1" dirty="0"/>
              <a:t>behandeling</a:t>
            </a:r>
          </a:p>
        </p:txBody>
      </p:sp>
      <p:pic>
        <p:nvPicPr>
          <p:cNvPr id="2" name="Afbeelding 1"/>
          <p:cNvPicPr>
            <a:picLocks noChangeAspect="1"/>
          </p:cNvPicPr>
          <p:nvPr/>
        </p:nvPicPr>
        <p:blipFill>
          <a:blip r:embed="rId2"/>
          <a:stretch>
            <a:fillRect/>
          </a:stretch>
        </p:blipFill>
        <p:spPr>
          <a:xfrm>
            <a:off x="5437281" y="4300404"/>
            <a:ext cx="2700762" cy="2078916"/>
          </a:xfrm>
          <a:prstGeom prst="rect">
            <a:avLst/>
          </a:prstGeom>
        </p:spPr>
      </p:pic>
      <p:pic>
        <p:nvPicPr>
          <p:cNvPr id="3" name="Afbeelding 2"/>
          <p:cNvPicPr>
            <a:picLocks noChangeAspect="1"/>
          </p:cNvPicPr>
          <p:nvPr/>
        </p:nvPicPr>
        <p:blipFill>
          <a:blip r:embed="rId3"/>
          <a:stretch>
            <a:fillRect/>
          </a:stretch>
        </p:blipFill>
        <p:spPr>
          <a:xfrm>
            <a:off x="8975847" y="4300404"/>
            <a:ext cx="2047875" cy="2047875"/>
          </a:xfrm>
          <a:prstGeom prst="rect">
            <a:avLst/>
          </a:prstGeom>
        </p:spPr>
      </p:pic>
    </p:spTree>
    <p:extLst>
      <p:ext uri="{BB962C8B-B14F-4D97-AF65-F5344CB8AC3E}">
        <p14:creationId xmlns:p14="http://schemas.microsoft.com/office/powerpoint/2010/main" val="12597409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Evaluatie</a:t>
            </a:r>
            <a:endParaRPr lang="nl-NL" dirty="0"/>
          </a:p>
        </p:txBody>
      </p:sp>
      <p:sp>
        <p:nvSpPr>
          <p:cNvPr id="3" name="Tijdelijke aanduiding voor inhoud 2"/>
          <p:cNvSpPr>
            <a:spLocks noGrp="1"/>
          </p:cNvSpPr>
          <p:nvPr>
            <p:ph idx="1"/>
          </p:nvPr>
        </p:nvSpPr>
        <p:spPr>
          <a:xfrm>
            <a:off x="689758" y="2913948"/>
            <a:ext cx="10554574" cy="3636511"/>
          </a:xfrm>
        </p:spPr>
        <p:txBody>
          <a:bodyPr>
            <a:normAutofit lnSpcReduction="10000"/>
          </a:bodyPr>
          <a:lstStyle/>
          <a:p>
            <a:r>
              <a:rPr lang="nl-NL" dirty="0" smtClean="0"/>
              <a:t>Zijn je leerdoelen behaald?</a:t>
            </a:r>
          </a:p>
          <a:p>
            <a:endParaRPr lang="nl-NL" dirty="0"/>
          </a:p>
          <a:p>
            <a:pPr marL="0" indent="0">
              <a:buNone/>
            </a:pPr>
            <a:r>
              <a:rPr lang="nl-NL" dirty="0"/>
              <a:t>Na deze les:</a:t>
            </a:r>
          </a:p>
          <a:p>
            <a:pPr>
              <a:buFont typeface="Courier New" panose="02070309020205020404" pitchFamily="49" charset="0"/>
              <a:buChar char="o"/>
            </a:pPr>
            <a:r>
              <a:rPr lang="nl-NL" dirty="0"/>
              <a:t>Kan ik wonden beoordelen m.b.v. het TIME-model.</a:t>
            </a:r>
          </a:p>
          <a:p>
            <a:pPr>
              <a:buFont typeface="Courier New" panose="02070309020205020404" pitchFamily="49" charset="0"/>
              <a:buChar char="o"/>
            </a:pPr>
            <a:r>
              <a:rPr lang="nl-NL" dirty="0"/>
              <a:t>Kan ik gebruik maken van beslisbomen m.b.t. wondzorg.</a:t>
            </a:r>
          </a:p>
          <a:p>
            <a:pPr>
              <a:buFont typeface="Courier New" panose="02070309020205020404" pitchFamily="49" charset="0"/>
              <a:buChar char="o"/>
            </a:pPr>
            <a:r>
              <a:rPr lang="nl-NL" dirty="0"/>
              <a:t>Weet ik welke stadia van decubitus er zijn en kan ik ze herkennen.</a:t>
            </a:r>
          </a:p>
          <a:p>
            <a:pPr>
              <a:buFont typeface="Courier New" panose="02070309020205020404" pitchFamily="49" charset="0"/>
              <a:buChar char="o"/>
            </a:pPr>
            <a:r>
              <a:rPr lang="nl-NL" dirty="0"/>
              <a:t>Kan ik diabetische wonden en ulcus cruris herkennen bij mijn zorgvrager.</a:t>
            </a:r>
          </a:p>
          <a:p>
            <a:pPr>
              <a:buFont typeface="Courier New" panose="02070309020205020404" pitchFamily="49" charset="0"/>
              <a:buChar char="o"/>
            </a:pPr>
            <a:r>
              <a:rPr lang="nl-NL" dirty="0"/>
              <a:t>Kan ik het verschil benoemen tussen smetten en vochtletsel wonden.</a:t>
            </a:r>
          </a:p>
          <a:p>
            <a:pPr>
              <a:buFont typeface="Courier New" panose="02070309020205020404" pitchFamily="49" charset="0"/>
              <a:buChar char="o"/>
            </a:pPr>
            <a:r>
              <a:rPr lang="nl-NL" dirty="0"/>
              <a:t>Kan ik een skin </a:t>
            </a:r>
            <a:r>
              <a:rPr lang="nl-NL" dirty="0" err="1"/>
              <a:t>tear</a:t>
            </a:r>
            <a:r>
              <a:rPr lang="nl-NL" dirty="0"/>
              <a:t> wond behandelen vlg. de protocollen.</a:t>
            </a:r>
          </a:p>
          <a:p>
            <a:pPr marL="0" indent="0">
              <a:buNone/>
            </a:pPr>
            <a:endParaRPr lang="nl-NL" dirty="0"/>
          </a:p>
          <a:p>
            <a:pPr marL="0" indent="0">
              <a:buNone/>
            </a:pPr>
            <a:endParaRPr lang="nl-NL" dirty="0"/>
          </a:p>
          <a:p>
            <a:endParaRPr lang="nl-NL" dirty="0" smtClean="0"/>
          </a:p>
          <a:p>
            <a:endParaRPr lang="nl-NL" dirty="0"/>
          </a:p>
          <a:p>
            <a:pPr marL="0" indent="0">
              <a:buNone/>
            </a:pPr>
            <a:endParaRPr lang="nl-NL" dirty="0"/>
          </a:p>
        </p:txBody>
      </p:sp>
      <p:pic>
        <p:nvPicPr>
          <p:cNvPr id="4" name="Afbeelding 3"/>
          <p:cNvPicPr>
            <a:picLocks noChangeAspect="1"/>
          </p:cNvPicPr>
          <p:nvPr/>
        </p:nvPicPr>
        <p:blipFill>
          <a:blip r:embed="rId2"/>
          <a:stretch>
            <a:fillRect/>
          </a:stretch>
        </p:blipFill>
        <p:spPr>
          <a:xfrm>
            <a:off x="8090030" y="4291389"/>
            <a:ext cx="3550985" cy="2372058"/>
          </a:xfrm>
          <a:prstGeom prst="rect">
            <a:avLst/>
          </a:prstGeom>
        </p:spPr>
      </p:pic>
    </p:spTree>
    <p:extLst>
      <p:ext uri="{BB962C8B-B14F-4D97-AF65-F5344CB8AC3E}">
        <p14:creationId xmlns:p14="http://schemas.microsoft.com/office/powerpoint/2010/main" val="47626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268911" y="3605065"/>
            <a:ext cx="7772400" cy="1470025"/>
          </a:xfrm>
        </p:spPr>
        <p:txBody>
          <a:bodyPr/>
          <a:lstStyle/>
          <a:p>
            <a:r>
              <a:rPr lang="nl-NL" sz="2800" dirty="0" smtClean="0"/>
              <a:t>*  Mechanisch wonden</a:t>
            </a:r>
            <a:r>
              <a:rPr lang="nl-NL" sz="2800" dirty="0"/>
              <a:t/>
            </a:r>
            <a:br>
              <a:rPr lang="nl-NL" sz="2800" dirty="0"/>
            </a:br>
            <a:r>
              <a:rPr lang="nl-NL" sz="2800" dirty="0" smtClean="0"/>
              <a:t>*  Thermische wonden</a:t>
            </a:r>
            <a:r>
              <a:rPr lang="nl-NL" sz="2800" dirty="0"/>
              <a:t/>
            </a:r>
            <a:br>
              <a:rPr lang="nl-NL" sz="2800" dirty="0"/>
            </a:br>
            <a:r>
              <a:rPr lang="nl-NL" sz="2800" dirty="0" smtClean="0"/>
              <a:t>*  Elektriciteit wonden</a:t>
            </a:r>
            <a:r>
              <a:rPr lang="nl-NL" sz="2800" dirty="0"/>
              <a:t/>
            </a:r>
            <a:br>
              <a:rPr lang="nl-NL" sz="2800" dirty="0"/>
            </a:br>
            <a:r>
              <a:rPr lang="nl-NL" sz="2800" dirty="0" smtClean="0"/>
              <a:t>*  Infectie wonden</a:t>
            </a:r>
            <a:r>
              <a:rPr lang="nl-NL" sz="2800" dirty="0"/>
              <a:t/>
            </a:r>
            <a:br>
              <a:rPr lang="nl-NL" sz="2800" dirty="0"/>
            </a:br>
            <a:r>
              <a:rPr lang="nl-NL" sz="2800" dirty="0" smtClean="0"/>
              <a:t>*  Oncologisch wonden</a:t>
            </a:r>
            <a:r>
              <a:rPr lang="nl-NL" sz="2800" dirty="0"/>
              <a:t/>
            </a:r>
            <a:br>
              <a:rPr lang="nl-NL" sz="2800" dirty="0"/>
            </a:br>
            <a:r>
              <a:rPr lang="nl-NL" sz="2800" dirty="0" smtClean="0"/>
              <a:t>*  Circulatiestoornis wonden </a:t>
            </a:r>
            <a:r>
              <a:rPr lang="nl-NL" sz="2800" dirty="0"/>
              <a:t/>
            </a:r>
            <a:br>
              <a:rPr lang="nl-NL" sz="2800" dirty="0"/>
            </a:br>
            <a:r>
              <a:rPr lang="nl-NL" sz="2800" dirty="0" smtClean="0"/>
              <a:t>*  Chemische wonden</a:t>
            </a:r>
            <a:r>
              <a:rPr lang="nl-NL" sz="2800" dirty="0"/>
              <a:t/>
            </a:r>
            <a:br>
              <a:rPr lang="nl-NL" sz="2800" dirty="0"/>
            </a:br>
            <a:r>
              <a:rPr lang="nl-NL" sz="2800" dirty="0" smtClean="0"/>
              <a:t>*  Stralingswonden</a:t>
            </a:r>
            <a:r>
              <a:rPr lang="nl-NL" dirty="0"/>
              <a:t/>
            </a:r>
            <a:br>
              <a:rPr lang="nl-NL" dirty="0"/>
            </a:br>
            <a:endParaRPr lang="nl-NL" dirty="0"/>
          </a:p>
        </p:txBody>
      </p:sp>
      <p:sp>
        <p:nvSpPr>
          <p:cNvPr id="6" name="Ondertitel 5"/>
          <p:cNvSpPr>
            <a:spLocks noGrp="1"/>
          </p:cNvSpPr>
          <p:nvPr>
            <p:ph type="subTitle" idx="1"/>
          </p:nvPr>
        </p:nvSpPr>
        <p:spPr>
          <a:xfrm>
            <a:off x="6806079" y="5234190"/>
            <a:ext cx="6400800" cy="648072"/>
          </a:xfrm>
        </p:spPr>
        <p:txBody>
          <a:bodyPr/>
          <a:lstStyle/>
          <a:p>
            <a:r>
              <a:rPr lang="nl-NL" sz="2800" b="1" i="1" dirty="0"/>
              <a:t>Soorten wonden</a:t>
            </a:r>
          </a:p>
        </p:txBody>
      </p:sp>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1798828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38525" y="361463"/>
            <a:ext cx="12048750" cy="970450"/>
          </a:xfrm>
        </p:spPr>
        <p:txBody>
          <a:bodyPr/>
          <a:lstStyle/>
          <a:p>
            <a:r>
              <a:rPr lang="nl-NL" sz="3600" dirty="0"/>
              <a:t>Stralingswond, ontstaan door bestralingstherapie</a:t>
            </a:r>
          </a:p>
        </p:txBody>
      </p:sp>
      <p:pic>
        <p:nvPicPr>
          <p:cNvPr id="6" name="Tijdelijke aanduiding voor inhoud 5"/>
          <p:cNvPicPr>
            <a:picLocks noGrp="1" noChangeAspect="1"/>
          </p:cNvPicPr>
          <p:nvPr>
            <p:ph idx="1"/>
          </p:nvPr>
        </p:nvPicPr>
        <p:blipFill>
          <a:blip r:embed="rId2"/>
          <a:stretch>
            <a:fillRect/>
          </a:stretch>
        </p:blipFill>
        <p:spPr>
          <a:xfrm>
            <a:off x="2714625" y="2255438"/>
            <a:ext cx="6487535" cy="3979113"/>
          </a:xfrm>
          <a:prstGeom prst="rect">
            <a:avLst/>
          </a:prstGeom>
        </p:spPr>
      </p:pic>
    </p:spTree>
    <p:extLst>
      <p:ext uri="{BB962C8B-B14F-4D97-AF65-F5344CB8AC3E}">
        <p14:creationId xmlns:p14="http://schemas.microsoft.com/office/powerpoint/2010/main" val="41018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4744" y="893022"/>
            <a:ext cx="6802438" cy="717550"/>
          </a:xfrm>
        </p:spPr>
        <p:txBody>
          <a:bodyPr/>
          <a:lstStyle/>
          <a:p>
            <a:pPr algn="ctr"/>
            <a:r>
              <a:rPr lang="nl-NL" dirty="0" smtClean="0"/>
              <a:t>Mechanische wond, door een scherp voorwerp</a:t>
            </a:r>
            <a:endParaRPr lang="nl-NL" dirty="0"/>
          </a:p>
        </p:txBody>
      </p:sp>
      <p:pic>
        <p:nvPicPr>
          <p:cNvPr id="5" name="Tijdelijke aanduiding voor inhoud 4"/>
          <p:cNvPicPr>
            <a:picLocks noGrp="1" noChangeAspect="1"/>
          </p:cNvPicPr>
          <p:nvPr>
            <p:ph idx="1"/>
          </p:nvPr>
        </p:nvPicPr>
        <p:blipFill>
          <a:blip r:embed="rId2"/>
          <a:stretch>
            <a:fillRect/>
          </a:stretch>
        </p:blipFill>
        <p:spPr>
          <a:xfrm>
            <a:off x="2982516" y="2224646"/>
            <a:ext cx="5894666" cy="4415309"/>
          </a:xfrm>
          <a:prstGeom prst="rect">
            <a:avLst/>
          </a:prstGeom>
        </p:spPr>
      </p:pic>
      <p:sp>
        <p:nvSpPr>
          <p:cNvPr id="4" name="Tijdelijke aanduiding voor datum 3"/>
          <p:cNvSpPr>
            <a:spLocks noGrp="1"/>
          </p:cNvSpPr>
          <p:nvPr>
            <p:ph type="dt" idx="10"/>
          </p:nvPr>
        </p:nvSpPr>
        <p:spPr/>
        <p:txBody>
          <a:bodyPr/>
          <a:lstStyle/>
          <a:p>
            <a:r>
              <a:rPr lang="en-US" smtClean="0"/>
              <a:t>10/10/11</a:t>
            </a:r>
            <a:endParaRPr lang="en-US"/>
          </a:p>
        </p:txBody>
      </p:sp>
    </p:spTree>
    <p:extLst>
      <p:ext uri="{BB962C8B-B14F-4D97-AF65-F5344CB8AC3E}">
        <p14:creationId xmlns:p14="http://schemas.microsoft.com/office/powerpoint/2010/main" val="40354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eerbaar">
  <a:themeElements>
    <a:clrScheme name="Aangepast 1">
      <a:dk1>
        <a:srgbClr val="000000"/>
      </a:dk1>
      <a:lt1>
        <a:sysClr val="window" lastClr="FFFFFF"/>
      </a:lt1>
      <a:dk2>
        <a:srgbClr val="000000"/>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iteerbaar">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eerbaar">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Citeerbaar</Template>
  <TotalTime>173</TotalTime>
  <Words>1588</Words>
  <Application>Microsoft Office PowerPoint</Application>
  <PresentationFormat>Breedbeeld</PresentationFormat>
  <Paragraphs>244</Paragraphs>
  <Slides>65</Slides>
  <Notes>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65</vt:i4>
      </vt:variant>
    </vt:vector>
  </HeadingPairs>
  <TitlesOfParts>
    <vt:vector size="74" baseType="lpstr">
      <vt:lpstr>Arial</vt:lpstr>
      <vt:lpstr>Calibri</vt:lpstr>
      <vt:lpstr>Century Gothic</vt:lpstr>
      <vt:lpstr>Courier New</vt:lpstr>
      <vt:lpstr>Hiragino Kaku Gothic Pro W6</vt:lpstr>
      <vt:lpstr>Hiragino Kaku Gothic Std W8</vt:lpstr>
      <vt:lpstr>Wingdings</vt:lpstr>
      <vt:lpstr>Wingdings 2</vt:lpstr>
      <vt:lpstr>Citeerbaar</vt:lpstr>
      <vt:lpstr>wondzorg</vt:lpstr>
      <vt:lpstr>Wondzorg deel 1</vt:lpstr>
      <vt:lpstr>lesdoel</vt:lpstr>
      <vt:lpstr>lesopzet</vt:lpstr>
      <vt:lpstr>PowerPoint-presentatie</vt:lpstr>
      <vt:lpstr>Een wond is een beschadiging van de huid en/of het direct daaronder liggend weefsel.</vt:lpstr>
      <vt:lpstr>*  Mechanisch wonden *  Thermische wonden *  Elektriciteit wonden *  Infectie wonden *  Oncologisch wonden *  Circulatiestoornis wonden  *  Chemische wonden *  Stralingswonden </vt:lpstr>
      <vt:lpstr>Stralingswond, ontstaan door bestralingstherapie</vt:lpstr>
      <vt:lpstr>Mechanische wond, door een scherp voorwerp</vt:lpstr>
      <vt:lpstr>Oncologische wond, plaveiselcel carcinoom</vt:lpstr>
      <vt:lpstr>Chemische wond, door contact met bijtende stoffen</vt:lpstr>
      <vt:lpstr>Circulatiestoornis wond   ( ulcus cruris )</vt:lpstr>
      <vt:lpstr>Thermische wond (brandwond) 1ste - 2de en 3de graad verbranding</vt:lpstr>
      <vt:lpstr>Geïnfecteerde wond</vt:lpstr>
      <vt:lpstr>1. Reactie fase  2. Regeneratie fase  3. Rijpingsfase</vt:lpstr>
      <vt:lpstr>Normale wondgenezing</vt:lpstr>
      <vt:lpstr>Grootte, diepte en vorm Geur Kleur Wondranden Wondvocht Pijn Ontstekingsverschijnselen </vt:lpstr>
      <vt:lpstr>      Eenvoudigste vorm.  Genezing verloopt zonder problemen.  Wondranden liggen tegen elkaar aan. Wond is schoon, niet ontstoken. Wondranden groeien tegelijk met het onderhuidse weefsel aan elkaar vast.</vt:lpstr>
      <vt:lpstr>2. Secundaire wondgenezing</vt:lpstr>
      <vt:lpstr>PowerPoint-presentatie</vt:lpstr>
      <vt:lpstr>Opdracht</vt:lpstr>
      <vt:lpstr>PowerPoint-presentatie</vt:lpstr>
      <vt:lpstr> Wondoppervlak : schoon + goed doorbloed. Wondbed : herstellende , korrelig = granulatieweefsel.  → Accent verzorging : bescherming van het nieuwe weefsel en uitdroging voorkomen van het wondbed.  </vt:lpstr>
      <vt:lpstr>Gele fase </vt:lpstr>
      <vt:lpstr>Geel kan van alles zijn: * Fibrine beslag (eiwit dat zich vormt in de wond) * Pus (verdacht zijn op infectie) * Dermis en/of subcutaan vet (kan blijven zitten) * Gele necrose (wordt verwijderd door arts of verpleegkundige)  </vt:lpstr>
      <vt:lpstr>Zwarte fase </vt:lpstr>
      <vt:lpstr>PowerPoint-presentatie</vt:lpstr>
      <vt:lpstr>Wondzorg deel 2</vt:lpstr>
      <vt:lpstr>lesdoel</vt:lpstr>
      <vt:lpstr>lesopzet</vt:lpstr>
      <vt:lpstr>Tissue infection moisture edge</vt:lpstr>
      <vt:lpstr>  Zorg voor een vitale wondbodem  Rood : beschermen Geel : reinigen Zwart : verwijderen dood weefsel</vt:lpstr>
      <vt:lpstr>Infectiebestrijding: Regelmatige wondcontrole en verzorging/ reiniging Antibacteriële wondbehandelingsproducten. </vt:lpstr>
      <vt:lpstr>Zorg voor een vochtig wondmilieu  (uitdroging en verweking van wondranden voorkomen)  Droog wondmilieu: wond vochtig maken.  Vochtig wondmilieu: wond vochtig houden.  Nat wondmilieu: overtollig wondvocht absorberen. </vt:lpstr>
      <vt:lpstr>Stimuleer de genezing vanuit de wondranden: * Bescherm de wondranden en wondomgeving. * Zorg voor vitale wondranden.  Als de eerste 3 stappen met goed resultaat zijn doorlopen, dan is een genezingsproces zichtbaar vanuit de wondranden en/of vanuit het midden van de wond. </vt:lpstr>
      <vt:lpstr>WOND BESLISBOMEN</vt:lpstr>
      <vt:lpstr>PowerPoint-presentatie</vt:lpstr>
      <vt:lpstr>PowerPoint-presentatie</vt:lpstr>
      <vt:lpstr>PowerPoint-presentatie</vt:lpstr>
      <vt:lpstr>PowerPoint-presentatie</vt:lpstr>
      <vt:lpstr>PowerPoint-presentatie</vt:lpstr>
      <vt:lpstr>Bekijk de wond m.b.v. beslisboom </vt:lpstr>
      <vt:lpstr>Bekijk de wond m.b.v. beslisboom</vt:lpstr>
      <vt:lpstr>PowerPoint-presentatie</vt:lpstr>
      <vt:lpstr>PowerPoint-presentatie</vt:lpstr>
      <vt:lpstr>Bekijk de wond m.b.v. beslisboom</vt:lpstr>
      <vt:lpstr>PowerPoint-presentatie</vt:lpstr>
      <vt:lpstr>decubitus</vt:lpstr>
      <vt:lpstr>PowerPoint-presentatie</vt:lpstr>
      <vt:lpstr>                                                            Graad 1                                                               Niet wegdrukbare roodheid                     Graad 2                                                              Blaar of oppervlakkige ontvelling</vt:lpstr>
      <vt:lpstr>Graad 3  weefsel beschadiging van huid en onderhuids bindweefsel      Graad 4  Uitgebreide weefselschade of weefselversterf aan de spieren, botweefsel of ondersteunende weefsels, met of zonder schade van opperhuid of lederhuid. </vt:lpstr>
      <vt:lpstr>PowerPoint-presentatie</vt:lpstr>
      <vt:lpstr>Diabetische wonden</vt:lpstr>
      <vt:lpstr>PowerPoint-presentatie</vt:lpstr>
      <vt:lpstr>PowerPoint-presentatie</vt:lpstr>
      <vt:lpstr>PowerPoint-presentatie</vt:lpstr>
      <vt:lpstr>PowerPoint-presentatie</vt:lpstr>
      <vt:lpstr>Decubitus versus vochtletsel</vt:lpstr>
      <vt:lpstr>Smetten/intertrigo</vt:lpstr>
      <vt:lpstr>PowerPoint-presentatie</vt:lpstr>
      <vt:lpstr>Samenvatting</vt:lpstr>
      <vt:lpstr>Categorie 1 Scheur wond zonder weefsel verlies Wondranden liggen nog tegen elkaar aan     lap wond  </vt:lpstr>
      <vt:lpstr>Categorie 2 Skin tear met weefsel verlies Wondranden sluiten niet meer aan    categorie 3 skin tear met volledig weefsel verlies </vt:lpstr>
      <vt:lpstr>Categorie 1 en 2 :  Verzorging/behandeling; Binnen 9 uur moet liefst gehandeld zijn. Spoel de wond met lauw kraanwater. Fixeer de huidflap met een silicone verband. Teken op het verband een pijl die aangeeft in welke richting het verband  verwijderd moet worden. Laat dit max 14 dagen zitten (oudere huid geneest nm langzaam, bij te snel verwijderen kan nieuw defect ontstaan)  Categorie 3  voer wondzorg uit i.o.m arts </vt:lpstr>
      <vt:lpstr>Evaluatie</vt:lpstr>
    </vt:vector>
  </TitlesOfParts>
  <Company>Leeuwenborgh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wondzorg</dc:title>
  <dc:creator>T.C.C.A. (Trudy) Schellings</dc:creator>
  <cp:lastModifiedBy>Trudy (T.C.C.A.) Schellings</cp:lastModifiedBy>
  <cp:revision>23</cp:revision>
  <dcterms:created xsi:type="dcterms:W3CDTF">2019-06-13T18:40:00Z</dcterms:created>
  <dcterms:modified xsi:type="dcterms:W3CDTF">2020-03-18T16:16:15Z</dcterms:modified>
</cp:coreProperties>
</file>